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76" r:id="rId4"/>
    <p:sldId id="278" r:id="rId5"/>
    <p:sldId id="277" r:id="rId6"/>
    <p:sldId id="279" r:id="rId7"/>
    <p:sldId id="280" r:id="rId8"/>
    <p:sldId id="281" r:id="rId9"/>
    <p:sldId id="258" r:id="rId10"/>
    <p:sldId id="261" r:id="rId11"/>
    <p:sldId id="263" r:id="rId12"/>
    <p:sldId id="284" r:id="rId13"/>
    <p:sldId id="282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34" r:id="rId24"/>
    <p:sldId id="335" r:id="rId25"/>
    <p:sldId id="298" r:id="rId26"/>
    <p:sldId id="300" r:id="rId27"/>
    <p:sldId id="307" r:id="rId28"/>
    <p:sldId id="310" r:id="rId29"/>
    <p:sldId id="317" r:id="rId30"/>
    <p:sldId id="323" r:id="rId31"/>
    <p:sldId id="318" r:id="rId32"/>
    <p:sldId id="330" r:id="rId33"/>
    <p:sldId id="321" r:id="rId34"/>
    <p:sldId id="348" r:id="rId35"/>
    <p:sldId id="327" r:id="rId36"/>
    <p:sldId id="331" r:id="rId37"/>
    <p:sldId id="326" r:id="rId38"/>
    <p:sldId id="342" r:id="rId39"/>
    <p:sldId id="349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  <p:clrMru>
    <a:srgbClr val="FFFF00"/>
    <a:srgbClr val="FF0000"/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82" y="-1404"/>
      </p:cViewPr>
      <p:guideLst>
        <p:guide orient="horz" pos="34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B6B3-3450-4984-BFFB-0B4D2D2F04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A0FE-FA0C-467A-937A-50EDDC39CD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3DA0-7545-4F21-9B51-60A837C08F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C499-9828-4609-9D48-9ABF1E83943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E0E8-283D-4557-A9EF-F9C60299FE2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DD62-2811-464B-ADE7-06FD47F6E8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D520-8C2E-44D1-86CA-9A107D5CE7B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9964-0CCF-464C-95AB-FE818E57FB0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A98C-E82F-438A-B0B0-880BA681608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022A-0568-45AD-A6EE-DC2565B5FC9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E8B1-846A-4C6B-B705-40B7F2EC405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5D20-03A5-4338-8FA3-B2A15C8C3B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060C4D7-CFFC-451F-B161-EA688AC7B7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727" r:id="rId3"/>
    <p:sldLayoutId id="2147483722" r:id="rId4"/>
    <p:sldLayoutId id="2147483723" r:id="rId5"/>
    <p:sldLayoutId id="2147483724" r:id="rId6"/>
    <p:sldLayoutId id="2147483728" r:id="rId7"/>
    <p:sldLayoutId id="2147483729" r:id="rId8"/>
    <p:sldLayoutId id="2147483730" r:id="rId9"/>
    <p:sldLayoutId id="2147483725" r:id="rId10"/>
    <p:sldLayoutId id="2147483731" r:id="rId11"/>
    <p:sldLayoutId id="214748373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CBjtXSCl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r.cz/a/3002/3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7200" dirty="0" smtClean="0">
                <a:solidFill>
                  <a:schemeClr val="accent1">
                    <a:satMod val="150000"/>
                  </a:schemeClr>
                </a:solidFill>
              </a:rPr>
              <a:t>Hardware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1571625"/>
            <a:ext cx="8077200" cy="1500188"/>
          </a:xfrm>
        </p:spPr>
        <p:txBody>
          <a:bodyPr/>
          <a:lstStyle/>
          <a:p>
            <a:r>
              <a:rPr lang="cs-CZ" altLang="cs-CZ" smtClean="0"/>
              <a:t>studijní materiál</a:t>
            </a:r>
          </a:p>
        </p:txBody>
      </p:sp>
      <p:sp>
        <p:nvSpPr>
          <p:cNvPr id="12292" name="Text Box 229"/>
          <p:cNvSpPr txBox="1">
            <a:spLocks noChangeArrowheads="1"/>
          </p:cNvSpPr>
          <p:nvPr/>
        </p:nvSpPr>
        <p:spPr bwMode="auto">
          <a:xfrm>
            <a:off x="8278813" y="6583363"/>
            <a:ext cx="865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i="1"/>
              <a:t>R.V.</a:t>
            </a:r>
          </a:p>
        </p:txBody>
      </p:sp>
      <p:pic>
        <p:nvPicPr>
          <p:cNvPr id="3081" name="Picture 9" descr="https://bibliotecadeinvestigaciones.files.wordpress.com/2013/01/pc-hardwar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638675" cy="3876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w0705_HW_DigiProPC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26284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1252728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Přední stěna skříně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72000" y="16287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CD/DVD mechanika (vypalovačka)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572000" y="198913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disketová mechanika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72000" y="23495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výstup pro sluchátka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72000" y="2708275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vstup pro mikrofon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572000" y="306863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USB porty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572000" y="34290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tlačítko RESET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72000" y="48688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tlačítko POWER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0" y="3789363"/>
            <a:ext cx="348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kontrolka činnosti pevného disku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572000" y="4508500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kontrolka zapnutí počítače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572000" y="59499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otvory pro větrání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3419475" y="1484313"/>
            <a:ext cx="1152525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3132138" y="2205038"/>
            <a:ext cx="1439862" cy="7191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3779838" y="2565400"/>
            <a:ext cx="863600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779838" y="2924175"/>
            <a:ext cx="792162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3851275" y="3284538"/>
            <a:ext cx="720725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3492500" y="3644900"/>
            <a:ext cx="1079500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3492500" y="4724400"/>
            <a:ext cx="1079500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059113" y="4149725"/>
            <a:ext cx="1512887" cy="5032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3779838" y="4005263"/>
            <a:ext cx="792162" cy="714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3492500" y="6092825"/>
            <a:ext cx="9350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 flipV="1">
            <a:off x="971550" y="3500438"/>
            <a:ext cx="3455988" cy="25923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 flipV="1">
            <a:off x="1187450" y="5445125"/>
            <a:ext cx="3240088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34826" grpId="0"/>
      <p:bldP spid="34827" grpId="0"/>
      <p:bldP spid="34828" grpId="0"/>
      <p:bldP spid="34829" grpId="0"/>
      <p:bldP spid="34830" grpId="0"/>
      <p:bldP spid="34831" grpId="0"/>
      <p:bldP spid="34832" grpId="0"/>
      <p:bldP spid="34833" grpId="0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3" grpId="0" animBg="1"/>
      <p:bldP spid="34844" grpId="0" animBg="1"/>
      <p:bldP spid="34845" grpId="0" animBg="1"/>
      <p:bldP spid="34846" grpId="0" animBg="1"/>
      <p:bldP spid="348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Zadní stěna skříně</a:t>
            </a:r>
          </a:p>
        </p:txBody>
      </p:sp>
      <p:pic>
        <p:nvPicPr>
          <p:cNvPr id="25603" name="Picture 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51275" y="14128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 pro kabel napájení (230 V)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857620" y="2143116"/>
            <a:ext cx="5006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konektor pro připojení myši </a:t>
            </a:r>
            <a:r>
              <a:rPr lang="cs-CZ" altLang="cs-CZ" dirty="0" smtClean="0"/>
              <a:t>a klávesnice (PS/2)</a:t>
            </a:r>
          </a:p>
          <a:p>
            <a:r>
              <a:rPr lang="cs-CZ" altLang="cs-CZ" dirty="0" smtClean="0"/>
              <a:t> (dnes nahrazeno USB)</a:t>
            </a:r>
            <a:endParaRPr lang="cs-CZ" altLang="cs-CZ" dirty="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851275" y="2852738"/>
            <a:ext cx="457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USB konektory (</a:t>
            </a:r>
            <a:r>
              <a:rPr lang="cs-CZ" altLang="cs-CZ" dirty="0" err="1"/>
              <a:t>flash</a:t>
            </a:r>
            <a:r>
              <a:rPr lang="cs-CZ" altLang="cs-CZ" dirty="0"/>
              <a:t> disky, fotoaparáty, ...)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851275" y="3573463"/>
            <a:ext cx="488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sériový port (pro starší typy myší, modemy, ...)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857620" y="3857628"/>
            <a:ext cx="3890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paralelní port (pro připojení </a:t>
            </a:r>
            <a:r>
              <a:rPr lang="cs-CZ" altLang="cs-CZ" dirty="0" smtClean="0"/>
              <a:t>tiskáren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(dnes nahrazeno USB)</a:t>
            </a:r>
            <a:endParaRPr lang="cs-CZ" altLang="cs-CZ" dirty="0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857620" y="4357694"/>
            <a:ext cx="506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konektory zvukové karty (</a:t>
            </a:r>
            <a:r>
              <a:rPr lang="cs-CZ" altLang="cs-CZ" dirty="0">
                <a:solidFill>
                  <a:srgbClr val="00FF00"/>
                </a:solidFill>
              </a:rPr>
              <a:t>reproduktory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rgbClr val="0066FF"/>
                </a:solidFill>
              </a:rPr>
              <a:t>line-</a:t>
            </a:r>
            <a:r>
              <a:rPr lang="cs-CZ" altLang="cs-CZ" dirty="0" err="1">
                <a:solidFill>
                  <a:srgbClr val="0066FF"/>
                </a:solidFill>
              </a:rPr>
              <a:t>out</a:t>
            </a:r>
            <a:r>
              <a:rPr lang="cs-CZ" altLang="cs-CZ" dirty="0"/>
              <a:t>, </a:t>
            </a:r>
            <a:br>
              <a:rPr lang="cs-CZ" altLang="cs-CZ" dirty="0"/>
            </a:br>
            <a:r>
              <a:rPr lang="cs-CZ" altLang="cs-CZ" dirty="0">
                <a:solidFill>
                  <a:srgbClr val="FF0000"/>
                </a:solidFill>
              </a:rPr>
              <a:t>mikrofon</a:t>
            </a:r>
            <a:r>
              <a:rPr lang="cs-CZ" altLang="cs-CZ" dirty="0"/>
              <a:t>)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851275" y="4941888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game port (připojení joysticku, gamepadu, MIDI)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851275" y="5300663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konektory grafické karty (připojení monitoru, TV)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851275" y="566102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konektory interního modemu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851275" y="177323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ventilátor zdroje napětí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851275" y="32131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větrací otvory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 flipV="1">
            <a:off x="1042988" y="549275"/>
            <a:ext cx="2881312" cy="1079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2339975" y="1341438"/>
            <a:ext cx="1584325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827088" y="2060575"/>
            <a:ext cx="3024187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 flipV="1">
            <a:off x="684213" y="2420938"/>
            <a:ext cx="3167062" cy="5762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2484438" y="3213100"/>
            <a:ext cx="1366837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 flipV="1">
            <a:off x="539750" y="2924175"/>
            <a:ext cx="3311525" cy="865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 flipV="1">
            <a:off x="827088" y="3284538"/>
            <a:ext cx="3101970" cy="78740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flipH="1" flipV="1">
            <a:off x="539750" y="3860800"/>
            <a:ext cx="3311525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H="1" flipV="1">
            <a:off x="900113" y="4149725"/>
            <a:ext cx="3024187" cy="10080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H="1" flipV="1">
            <a:off x="1908175" y="4941888"/>
            <a:ext cx="2016125" cy="5746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>
            <a:off x="1116013" y="5876925"/>
            <a:ext cx="2808287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832225" y="604043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volné pozice pro další karty (TV tuner,...)</a:t>
            </a:r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 flipH="1">
            <a:off x="1835150" y="6237288"/>
            <a:ext cx="2016125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flipH="1" flipV="1">
            <a:off x="1763713" y="5876925"/>
            <a:ext cx="2087562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flipH="1" flipV="1">
            <a:off x="1908175" y="5229225"/>
            <a:ext cx="1943100" cy="10080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  <p:bldP spid="36885" grpId="0" animBg="1"/>
      <p:bldP spid="36886" grpId="0" animBg="1"/>
      <p:bldP spid="36887" grpId="0" animBg="1"/>
      <p:bldP spid="36889" grpId="0" animBg="1"/>
      <p:bldP spid="36890" grpId="0" animBg="1"/>
      <p:bldP spid="36892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/>
      <p:bldP spid="36900" grpId="0" animBg="1"/>
      <p:bldP spid="36901" grpId="0" animBg="1"/>
      <p:bldP spid="369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A co je tedy ve skříni?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zdroj</a:t>
            </a:r>
          </a:p>
          <a:p>
            <a:r>
              <a:rPr lang="cs-CZ" altLang="cs-CZ" dirty="0" smtClean="0"/>
              <a:t>základní deska</a:t>
            </a:r>
          </a:p>
          <a:p>
            <a:r>
              <a:rPr lang="cs-CZ" altLang="cs-CZ" dirty="0" smtClean="0"/>
              <a:t>procesor</a:t>
            </a:r>
          </a:p>
          <a:p>
            <a:r>
              <a:rPr lang="cs-CZ" altLang="cs-CZ" dirty="0" smtClean="0"/>
              <a:t>o</a:t>
            </a:r>
            <a:r>
              <a:rPr lang="cs-CZ" altLang="cs-CZ" dirty="0" smtClean="0"/>
              <a:t>perační paměť</a:t>
            </a:r>
          </a:p>
          <a:p>
            <a:r>
              <a:rPr lang="cs-CZ" altLang="cs-CZ" dirty="0" smtClean="0"/>
              <a:t>Pevný disk</a:t>
            </a:r>
            <a:endParaRPr lang="cs-CZ" altLang="cs-CZ" dirty="0" smtClean="0"/>
          </a:p>
          <a:p>
            <a:r>
              <a:rPr lang="cs-CZ" altLang="cs-CZ" dirty="0" smtClean="0"/>
              <a:t>karty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Grafická</a:t>
            </a:r>
          </a:p>
          <a:p>
            <a:pPr lvl="1"/>
            <a:r>
              <a:rPr lang="cs-CZ" altLang="cs-CZ" dirty="0" smtClean="0"/>
              <a:t>Síťová</a:t>
            </a:r>
          </a:p>
          <a:p>
            <a:pPr lvl="1"/>
            <a:r>
              <a:rPr lang="cs-CZ" altLang="cs-CZ" dirty="0" smtClean="0"/>
              <a:t>Zvuková</a:t>
            </a:r>
          </a:p>
          <a:p>
            <a:pPr lvl="1">
              <a:buNone/>
            </a:pPr>
            <a:endParaRPr lang="cs-CZ" altLang="cs-CZ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1714488"/>
            <a:ext cx="5429256" cy="450059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Základní součásti počítače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4967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9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900" b="1" dirty="0" smtClean="0"/>
              <a:t>Procesor: CPU</a:t>
            </a:r>
            <a:endParaRPr lang="cs-CZ" altLang="cs-CZ" sz="1900" b="1" dirty="0" smtClean="0"/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mozek počítače </a:t>
            </a:r>
            <a:r>
              <a:rPr lang="cs-CZ" altLang="cs-CZ" sz="1900" dirty="0" smtClean="0"/>
              <a:t>– elektronická součástka</a:t>
            </a:r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provádí příkazy </a:t>
            </a:r>
            <a:r>
              <a:rPr lang="cs-CZ" altLang="cs-CZ" sz="1900" b="1" dirty="0" smtClean="0"/>
              <a:t>programu</a:t>
            </a:r>
          </a:p>
          <a:p>
            <a:pPr>
              <a:lnSpc>
                <a:spcPct val="80000"/>
              </a:lnSpc>
              <a:buNone/>
            </a:pPr>
            <a:endParaRPr lang="cs-CZ" altLang="cs-CZ" sz="19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900" b="1" dirty="0" smtClean="0"/>
              <a:t>Operační paměť</a:t>
            </a:r>
            <a:r>
              <a:rPr lang="cs-CZ" altLang="cs-CZ" sz="1900" b="1" dirty="0" smtClean="0"/>
              <a:t>: RAM</a:t>
            </a:r>
            <a:endParaRPr lang="cs-CZ" altLang="cs-CZ" sz="1900" b="1" dirty="0" smtClean="0"/>
          </a:p>
          <a:p>
            <a:pPr>
              <a:lnSpc>
                <a:spcPct val="80000"/>
              </a:lnSpc>
            </a:pPr>
            <a:r>
              <a:rPr lang="cs-CZ" altLang="cs-CZ" sz="1900" dirty="0" smtClean="0"/>
              <a:t>elektronická součástka, která slouží procesoru jako "</a:t>
            </a:r>
            <a:r>
              <a:rPr lang="cs-CZ" altLang="cs-CZ" sz="1900" b="1" dirty="0" smtClean="0"/>
              <a:t>pracovní </a:t>
            </a:r>
            <a:r>
              <a:rPr lang="cs-CZ" altLang="cs-CZ" sz="1900" b="1" dirty="0" smtClean="0"/>
              <a:t>prostor pro CPU</a:t>
            </a:r>
            <a:r>
              <a:rPr lang="cs-CZ" altLang="cs-CZ" sz="1900" dirty="0" smtClean="0"/>
              <a:t>"</a:t>
            </a:r>
            <a:endParaRPr lang="cs-CZ" altLang="cs-CZ" sz="1900" dirty="0" smtClean="0"/>
          </a:p>
          <a:p>
            <a:pPr>
              <a:lnSpc>
                <a:spcPct val="80000"/>
              </a:lnSpc>
            </a:pPr>
            <a:r>
              <a:rPr lang="cs-CZ" altLang="cs-CZ" sz="1900" dirty="0" smtClean="0"/>
              <a:t>v paměti je uložen program, který procesor právě provádí (do paměti si procesor "sahá" pro jednotlivé příkazy)</a:t>
            </a:r>
          </a:p>
          <a:p>
            <a:pPr>
              <a:lnSpc>
                <a:spcPct val="80000"/>
              </a:lnSpc>
            </a:pPr>
            <a:r>
              <a:rPr lang="cs-CZ" altLang="cs-CZ" sz="1900" dirty="0" smtClean="0"/>
              <a:t>slouží i pro uložení informací, které má procesor zpracovat</a:t>
            </a:r>
          </a:p>
          <a:p>
            <a:pPr>
              <a:lnSpc>
                <a:spcPct val="80000"/>
              </a:lnSpc>
            </a:pPr>
            <a:r>
              <a:rPr lang="cs-CZ" altLang="cs-CZ" sz="1900" dirty="0" smtClean="0"/>
              <a:t>do paměti ukládá procesor i výsledky svých výpočtů</a:t>
            </a:r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po vypnutí počítače se obsah paměti smaže</a:t>
            </a:r>
            <a:r>
              <a:rPr lang="cs-CZ" altLang="cs-CZ" sz="1900" dirty="0" smtClean="0"/>
              <a:t>!</a:t>
            </a:r>
          </a:p>
          <a:p>
            <a:pPr>
              <a:lnSpc>
                <a:spcPct val="80000"/>
              </a:lnSpc>
              <a:buNone/>
            </a:pPr>
            <a:endParaRPr lang="cs-CZ" altLang="cs-CZ" sz="19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900" b="1" dirty="0" smtClean="0"/>
              <a:t>Pevný disk: HDD</a:t>
            </a:r>
            <a:endParaRPr lang="cs-CZ" altLang="cs-CZ" sz="1900" b="1" dirty="0" smtClean="0"/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slouží k trvalejšímu ukládání informací </a:t>
            </a:r>
            <a:r>
              <a:rPr lang="cs-CZ" altLang="cs-CZ" sz="1900" dirty="0" smtClean="0"/>
              <a:t>(programů i dat)</a:t>
            </a:r>
          </a:p>
          <a:p>
            <a:pPr>
              <a:lnSpc>
                <a:spcPct val="80000"/>
              </a:lnSpc>
            </a:pPr>
            <a:r>
              <a:rPr lang="cs-CZ" altLang="cs-CZ" sz="1900" dirty="0" smtClean="0"/>
              <a:t>informace jsou ukládány na principu magnetického </a:t>
            </a:r>
            <a:r>
              <a:rPr lang="cs-CZ" altLang="cs-CZ" sz="1900" dirty="0" smtClean="0"/>
              <a:t>záznamu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900" dirty="0" smtClean="0"/>
              <a:t>	</a:t>
            </a:r>
            <a:r>
              <a:rPr lang="cs-CZ" altLang="cs-CZ" sz="1900" dirty="0" smtClean="0"/>
              <a:t> </a:t>
            </a:r>
            <a:r>
              <a:rPr lang="cs-CZ" altLang="cs-CZ" sz="1900" dirty="0" smtClean="0"/>
              <a:t>(jako audio či videokazeta)</a:t>
            </a:r>
          </a:p>
          <a:p>
            <a:pPr>
              <a:lnSpc>
                <a:spcPct val="80000"/>
              </a:lnSpc>
            </a:pPr>
            <a:r>
              <a:rPr lang="cs-CZ" altLang="cs-CZ" sz="1900" b="1" dirty="0" smtClean="0"/>
              <a:t>vypnutím počítače se obsah disku nemaže!</a:t>
            </a:r>
          </a:p>
          <a:p>
            <a:pPr>
              <a:lnSpc>
                <a:spcPct val="80000"/>
              </a:lnSpc>
            </a:pPr>
            <a:endParaRPr lang="cs-CZ" altLang="cs-CZ" sz="1900" dirty="0" smtClean="0"/>
          </a:p>
        </p:txBody>
      </p:sp>
      <p:pic>
        <p:nvPicPr>
          <p:cNvPr id="58373" name="Picture 5" descr="proce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1871663" cy="123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DD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00504"/>
            <a:ext cx="19719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stred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429240"/>
            <a:ext cx="191953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8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9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72075"/>
            <a:ext cx="29733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0"/>
            <a:ext cx="7543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Zdroj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628775"/>
            <a:ext cx="8291513" cy="11572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 smtClean="0"/>
              <a:t>napájí všechny </a:t>
            </a:r>
            <a:r>
              <a:rPr lang="cs-CZ" altLang="cs-CZ" sz="2400" b="1" dirty="0" smtClean="0"/>
              <a:t>součásti počítače</a:t>
            </a:r>
          </a:p>
          <a:p>
            <a:pPr>
              <a:lnSpc>
                <a:spcPct val="80000"/>
              </a:lnSpc>
              <a:buNone/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převádí střídavé napětí 230 V na stejnosměrné napětí těchto hodnot:</a:t>
            </a:r>
          </a:p>
        </p:txBody>
      </p:sp>
      <p:sp>
        <p:nvSpPr>
          <p:cNvPr id="61497" name="Rectangle 57"/>
          <p:cNvSpPr>
            <a:spLocks noChangeArrowheads="1"/>
          </p:cNvSpPr>
          <p:nvPr/>
        </p:nvSpPr>
        <p:spPr bwMode="auto">
          <a:xfrm>
            <a:off x="357158" y="2786058"/>
            <a:ext cx="85693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b="1" dirty="0"/>
              <a:t>zdroj obsahuje pojistku, která jej při zkratu uvnitř počítače </a:t>
            </a:r>
            <a:r>
              <a:rPr lang="cs-CZ" altLang="cs-CZ" sz="2000" b="1" dirty="0" smtClean="0"/>
              <a:t>odpojí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cs-CZ" altLang="cs-CZ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dirty="0"/>
              <a:t>obsahuje ventilátor, který odvádí teplo ze zdroje i ze skříně počítače – důležitá je jeho hlučnost (nebo spíše nehlučnost</a:t>
            </a:r>
            <a:r>
              <a:rPr lang="cs-CZ" altLang="cs-CZ" sz="2000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cs-CZ" alt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dirty="0"/>
              <a:t>důležitý parametr je </a:t>
            </a:r>
            <a:r>
              <a:rPr lang="cs-CZ" altLang="cs-CZ" sz="2000" b="1" dirty="0"/>
              <a:t>max. výkon </a:t>
            </a:r>
            <a:r>
              <a:rPr lang="cs-CZ" altLang="cs-CZ" sz="2000" dirty="0"/>
              <a:t>uváděný ve </a:t>
            </a:r>
            <a:r>
              <a:rPr lang="cs-CZ" altLang="cs-CZ" sz="2000" dirty="0" err="1"/>
              <a:t>Watech</a:t>
            </a:r>
            <a:r>
              <a:rPr lang="cs-CZ" altLang="cs-CZ" sz="2000" dirty="0"/>
              <a:t> (např. 300 W</a:t>
            </a:r>
            <a:r>
              <a:rPr lang="cs-CZ" altLang="cs-CZ" sz="2000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cs-CZ" alt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dirty="0"/>
              <a:t>zdroje se nyní vyrábí ve formátu ATX, což mj. umožňuje softwarové vypnutí počítače </a:t>
            </a:r>
          </a:p>
        </p:txBody>
      </p:sp>
      <p:pic>
        <p:nvPicPr>
          <p:cNvPr id="29723" name="Picture 27" descr="http://servisvm.cz/upload/fotoclanky/zdroj/comfor_pc_zdr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4219" cy="1428736"/>
          </a:xfrm>
          <a:prstGeom prst="rect">
            <a:avLst/>
          </a:prstGeom>
          <a:noFill/>
        </p:spPr>
      </p:pic>
      <p:pic>
        <p:nvPicPr>
          <p:cNvPr id="29725" name="Picture 29" descr="http://diit.cz/sites/default/files/2176/2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2143108" cy="148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9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Základní deska (motherboard)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b="1" dirty="0" smtClean="0"/>
              <a:t>základ </a:t>
            </a:r>
            <a:r>
              <a:rPr lang="cs-CZ" altLang="cs-CZ" sz="2600" b="1" dirty="0" smtClean="0"/>
              <a:t>(tělo) počítače</a:t>
            </a:r>
            <a:r>
              <a:rPr lang="cs-CZ" altLang="cs-CZ" sz="2600" dirty="0" smtClean="0"/>
              <a:t>, do kterého jsou zasazeny nebo připojeny další součástky a díly </a:t>
            </a:r>
            <a:endParaRPr lang="cs-CZ" altLang="cs-CZ" sz="2600" dirty="0" smtClean="0"/>
          </a:p>
          <a:p>
            <a:pPr>
              <a:buNone/>
            </a:pPr>
            <a:r>
              <a:rPr lang="cs-CZ" altLang="cs-CZ" sz="2600" dirty="0" smtClean="0"/>
              <a:t>	</a:t>
            </a:r>
            <a:r>
              <a:rPr lang="cs-CZ" altLang="cs-CZ" sz="2600" dirty="0" smtClean="0"/>
              <a:t>(</a:t>
            </a:r>
            <a:r>
              <a:rPr lang="cs-CZ" altLang="cs-CZ" sz="2600" dirty="0" smtClean="0"/>
              <a:t>procesor, paměti, disky, rozšiřující karty</a:t>
            </a:r>
            <a:r>
              <a:rPr lang="cs-CZ" altLang="cs-CZ" sz="2600" dirty="0" smtClean="0"/>
              <a:t>)</a:t>
            </a:r>
          </a:p>
          <a:p>
            <a:pPr>
              <a:buNone/>
            </a:pPr>
            <a:endParaRPr lang="cs-CZ" altLang="cs-CZ" sz="2600" dirty="0" smtClean="0"/>
          </a:p>
          <a:p>
            <a:r>
              <a:rPr lang="cs-CZ" altLang="cs-CZ" sz="2600" dirty="0" smtClean="0"/>
              <a:t>součástky, které mezi sebou musí komunikovat, jsou spojeny vodiči (tzv. </a:t>
            </a:r>
            <a:r>
              <a:rPr lang="cs-CZ" altLang="cs-CZ" sz="2600" b="1" dirty="0" smtClean="0"/>
              <a:t>sběrnicí</a:t>
            </a:r>
            <a:r>
              <a:rPr lang="cs-CZ" altLang="cs-CZ" sz="2600" dirty="0" smtClean="0"/>
              <a:t>)</a:t>
            </a:r>
            <a:endParaRPr lang="cs-CZ" altLang="cs-CZ" sz="2600" dirty="0" smtClean="0"/>
          </a:p>
        </p:txBody>
      </p:sp>
      <p:sp>
        <p:nvSpPr>
          <p:cNvPr id="31751" name="AutoShape 7" descr="data:image/jpeg;base64,/9j/4AAQSkZJRgABAQAAAQABAAD/2wCEAAkGBxQTEhQUExMUFhIXFxoYGRUYFhogHRsfIRwYGB8dHRgdHCgiHB8lHBwcITIiJiorLi4uGx8zODMsQyg5LisBCgoKDg0OGxAQGywkICQsLCwsLC8sLCwtLC0sNCwsLywsNCwsLCwsLCwsLCwsNCwsLCwsLCwsLCwsLCwsLCwsNP/AABEIAKkBKgMBIgACEQEDEQH/xAAcAAEAAgMBAQEAAAAAAAAAAAAABAUDBgcBAgj/xABCEAACAQMDAgQDBQUIAQIHAQABAhEAAyEEEjEFQQYTIlEyYXEHQoGRoRRSYtHwIzNygpKxweGisvEWJIOTwtLyFf/EABoBAQADAQEBAAAAAAAAAAAAAAABAgMEBQb/xAAxEQACAgEDAgQFAgYDAAAAAAAAAQIRAwQSITFBUWFx8BMiMoGxI+FCYqHB0fEFM0P/2gAMAwEAAhEDEQA/AO40pSgFKUoBSlKAUpSgFKUoBSlKAUpWA6kEDYQ0/eGR7cjnPagM9QbnV7Cv5ZvWw+PSWGJ4B9iew71WeKryLp2a7qbunVSrG5bYBsHjIMgzkAT7Vyfq/izSIBqLekUobhXyyT8ZLS/lk/w/FHcD3irb7GuOMKbnddqXc7wDNe1x7pfiA6PWr5mp1d228qlrb6CoEFoJgbTtiNogj4ua6LpvE1m7aL22hoMK6sD+Ueof4ZntVjOnVl5StZ8F+IW1fm7ip2FQCqled0jJMjA7DmtgXVoWKB1Ljldwn8qEGalKUApSlAKUpQClKUApSlAKUpQClKUApSlAKUpQClKUApSlAKUpQClKUApSlAK8mva5l478R3bVxwGJRCGUgKwE+Ym6AJMEEc8kAg0Btd/rSvqrVlbjodhcpAG6D8JkHsCTB4+s1F8T+JbGgskeg3FSbdlfxC4HCyInt/vwfRa655q37e4pYvLcW4ZDEDYfLEwTIUg/4jzNTfHD3burN9rF6zuQehyxLAE5Bb4UiBPwgnE1XlovDbuW7oR/Evia9rL7tdf+xxCZ22x7gd2gxPcTx2k9L6mjIFFviAzMd6tAAHxGEAj4RHHbM1K9N3wbgNtOxj09h8eUJiMkg4q4s9HVQChB9mB2n8G3L+lw/Ssr+zPSWK4uKSlG7VPlF3rdV5ptqFthQQA11CRB2SAZwo2hiMgwMiMzbnVb16LNjawCBnvoSBlisKpkg8Cdzc4jtQgvbPLD/GOf8w8tm/8AOvWuq3puWwSR93mJn4YR/n8DVbdLwv0MXp8L43OL/mRsfhdLlpEZ2bTFXYYulfOJAy+6FbgkKCY5PNedX8Qqty3safLuK/xABiGDAfPIzH5Gqyz1Jg0i7ufbCpcE7TAAYL6XmBEgHk17qrdm76LunILEtcu23lgfUfTaiQDgZ4yc0+IjOWiypWuV5Hvij7XtU91RpNtm2nOFcuYzu3gQo7AQf9hJ6T9t15YGq01tx+/aY2z/AKLkgn6MK571/pIW8xsk+WVVgrn1SQCw4jBMZI4/CoD6Vws7W2n7w+H8+P1rVOzlaadM/Q/SftX6begPdbTsfu30K/8AmJX9a3LRa23dUPauJcQ8MjBh+YMV+Pzbj/rE/lWTS3ntHdbd7bfv22Kt+BQr+oNCD9h0rlv2bfaPp/2VLeu1RGoVnG+6Ghl3ErN2NsgEDJnFdL0mrt3VD2riXEPDIwYH8QYoDPSlKAUqiteMNE1xrf7QgYGJaQp+jkbT+Bq7t3AwlSCDwQZH51CafQvPHOH1Jr1R9UpSpKClKUApSlAKUpQClKUApSlAKUpQCqLxZ4r0+gthrzetpFu2PicgTA9h7scCa13x79pNrSBrWnK3dRJViCNtkxgt+8c/APYzFcE6t1a5qLj3b1wu7QHuGMxx6QY+iiAP1qQbD137RtfqHuEX2tBxsFq00KiyDhsHcYEvg8gQKkeMPtCva9Vtqzpp0RQwx/a3AMs20KechVIAifpo/IzgHMTliO7Zx/1+NfVsksFVSTwEg+nvBHYf0aA2DSeKNULb2/2q6oJG0m68/DcXbPMHf/4LFXPSHTyrSKzLsDg6d7zhCGg7hkhTuJxkeoH5VT6XReSoZiGdhJOQFgiBuOIkdo7ip5N02i+12srcCl2JcKwAdVG5ZUZU7ZjAGJNRVkF90nqliStuyjsl63uMSLQMhWPpwFeJAjEyZmtd8adbOqv2yl1ndcW3LbYBzt9W0KQT7xxmqjV9S+6qqrcHYIHIPA5yJgznNVCOTBYzBafcnt+lSo0DZ7D37UG6GEjBYFSf/qCC3+o1m/bVBkqyk91wT9Sm0/mH/nqqdTuRsRmCtAKAmD9V75qz0117TK12wz2+SgaAw+cTFKslScXaZsWi6gT8Dhv4SPzwoVj9TbapPnrlTbz3CyQPqiifxNuqrpFzR3ZLm5aPEwDaBJhQSchc8ZMKTPtOt9OuOP7G4l5VJwCpI5GLbTA5EjntINZvHHtwdUdblXEuV5n2ltHBCsGHdSAfzWGC/wD21p5DAY3bR+6dyj/KfMUfkn8o+tVkO29bIYdmExx+/J/0stLep4hyD/EZ/S4cfhdFQ4S9fU0jqMLdtOL8YskHVsR6gjqPfEfifMQf6kppbtpIYJ5eIBj0cRyCyf8AmO/vn5bVHBdVb2Mwfw3xP+W4a8LWwZlrbn96QT+LFSfwc1m1XVNeh1KW9VGUZeUlTDdNtONzBXBPxAKOf4lgGO3r7/hWy+Ffs30+pt7rnmjvvB9Jz8KGM4GSR3gE8jH4Q6Hp7l03NTfsoqerb5my4YzubCMbfIJlpP5159o/jssj6bSF7du1cVGuK0FtpgqCMhQdsEHMGeavFtctnJlhGTcYwqS5fNoieNuqdOQeTobFlZcrcuoGUNAgbGVuJLCT3X5ydU6SLdotFzUpcI9N2xcS2d2YlgAxEnIJJxMjvAs6fzUKs8MXks31DknucEn61P0V7yWKJbW67ACCC05GAAFKzMEfMUW5t8mkpYIRinG+E/uzouk8Sa/RaQte1BvagBjsuKpQQ4XabgCPwRLEnM1m1H2orqbNywbRt3mWJDKyxI3fCxgESOZzWg9Y6gNMlwOLiX33eVaW4AFVl2b3CkhuJIYcgBREsanwv0i+7Wrq7YbftVjBuKg3N6gJALbbc+7/ACNXk6RyYP8AsTfZm43LVqJgrjsZH5H+deaVrluGtXih5hXKR+sfrWvde8QsrNauaY6e4oIZMHn4SGAAOO4EHmfab4ZuNrC4TaCsTLc7piBz2rmcH2PoceuhKPzS+zNz0XjrW2cMRdAx61GMfvLGeDmcfWtg6d9p1s/39l0/iQhh9YMEfrXMLGvCkgMNxYjB9jt5/wAtZX1ALCQpEE8QcQORHvNFKS7kz0unyK3D7rj9juHTvFWkvGEvpu/daVP4BgJ/Crmvzw6JBMkQOOa6H9jOsZ7OoVifTcUgThQViB7ZU1rDI26Z5ms0EMUN8JP0fv8AsdEpSlbHlClKUApSlAKUpQCtY+0ezqn0F1dGXF4lQdhAbaTDbSSIMZxmAa2etR+0fxC+msbLMi9dDBW7qIgspJjepZSJxg0JjFydJH50fQXP3G2qo9PBJP1juCTGfzxEe0Z9X95iFjCd+Dyfc8D51ePqntnbA/wn+zb8Fb0N+BqJf6krSCsLtwCIJMkYB3L+OKkhprqV+k0zXGIET97cwA+oLRnNW50a2fgln9ILMuF7EtBwI7T8zAzWexqwgKoow4UCY9iQDmTB5n+dYr1zy1K6dntKxYMpk7yQdwTDFQVAE7sz27gfF0FWFwXkZYXe4IOfVAkGVYZ+E+ncAI4rFe61dKPbS44tvG5ZhTEEQnAiBn5YqquvO7as8445n8q9uKYAUgNI7gfX6/hU9Cp8h9oJaB/XeottGdyAD6iIEZNXh8Ps/qLRGYMwBHPHJYERzxV10vpq21wPUcFu/wBB7D5d+/tRcjoRPDnTvIfzSFZ4IAIlRPy7/X8vc7BfuqyYWLgQwd2GfG0tPAnmPf5VG20Aq9EH3q+i27hIG1xAaYKEmSAIxLfz+dVOq8OvZJKu9sjkseO/IirNngSTA969v611HlbGu37kbdNBMcFXujmYAIt9xG6Bgw6QK3Rdd1Cp67gvWlggbRcBMEAMWztHO04+XcNP1C2+oK3PRbIJAUQxbsoBwBOPUfxk1h/YLmnS7uBUggXCx2sWJB2Kpj/EccZMCBVfa19oEm/a8wNj4ypGRnAM98Hn5VUk2LyFLqmmuNcZ5wFKkfJ8wDzjMfpUvRaEjf5xNpABkKQGlxbgBRsIlskqe9ada6xcsOWsHajn4WAO4AyAxABMAiYifxrePCx1fU7gQNato6EXCFDhQNpUlSfSNwVVUMGkE8cQSah1fqEPc04ChLd1hhVG4ztnAGMew5qf4fsLcddOx8sXGBLnjHYkxt+H8yB3rdeueAL1zUXE/ZmuXPTc/aRAtGY3AIxG1gQfSpPxT8q1LVaF7Ri4oUAFWgxHpCypj4lYg4SCVOO9Vkk0aY8koO16GXxB4WKG7etDdp1O1SWWFj0ttBMtDyOxDA47Dzo/T2Nq5e0gA1tsPKAf3ttlAO0LBV1IkFYJMdzFRdX1B3RVYxaSSFnAJJZmPAksSfxrF0bqr276XEkIp9Q4LKec9jGV7ztbEVKKWapqNQzsXdizsZLEyT+NbJ0jrV1FtMDm0jIsjEbrbD/0j8jVr9oXSbR2ayxtBuuEu2gozcYbxctr+7cXJA4YkZMxA0HgLqF8bmteVb5333W2B9V+If6apOG43wZljbfiRdTr/wBqXTpdJK2AQb7fHcEztnsoGJMkc84NN1NrZvM1kQkyuCI44kkxPBJn6Vteo6BpLUi/1AXW72dHa3ZHA85vSPoR86xO+kt/3WkU/wAd9zcJ/wAg2oD+BqYxorkyKXRfc1JbrEwCSfbn9Kt9E+oETgfxGPY8GT+lSr+ruXfSWK2x9xAEUfIBAP6/SHrNYE9I5/2/7qXFMQ1GSH0s27w9aW+GS5fRHkqoAJn0liT8gO0A1n6R1TWaMM1g7CzAMChaQN2SvtJ7wAMll3CNc8P3vLdLxfZbDbwbikxjYYCMJDAsCZnjj4jedQuI7qbd9fKLMQtsEwNxZjIJEgEna3sQJqqgkzTLq8uRVJ8G4dP+1+6gP7To2gA+q2QRj+KYJJxA+Umtj6R9rPTrwG+5csMRO29bI7Thl3KZGRnIIrjfWNRvD7Ucido3ZgA7cvHw4mPc4qFqdfc2W0dnbaYCm2qwZJIO0S7GQfUeQMEiasmcx+kvDfiS1rPM8r7kTkHkvHHeFBP1jtV1XE/sx8Lu91LwlWRg1x1cjy9rBhZCrh2cTuBMBSJGRPbKkCsWo1CoJY/9/SvNXf2LIEn+uYz+QNax1C5dks5A9ziAOee345oQzYdN1O2/3oPs2P8Aqo3ifr1rQ6Z9ReDFEj0ossxJgAD5nucVzfrHWObatsUghrkZP0H3R+v0q5+0DrVh+it5rjfdtrtXliysksB7K4En6DuKA5X4j8W3uqX/AO2urZtIZt2g5ABBiQfSd4B+Igj2A4rL1LX6u4qC7de6qbthYyRuiQHAMg7RyABHasnhnwlZNp9TrbV0MiswtOpC7QszAyT8iABUTpulu6g37+nizYRgPLksZMmSC2BjticDinHQtGTi7REPV43K4lAPUWAI/wAMgkEwa+X0lh5AJQ8QCCMgfdMgYg+mO1fV/TAWkuo1u6sQQu5XW5zNzcJeOPSxHyHaI2lXdtXerSpCMu1nJyrFSICjIkgyO/E12+B1LVt8ZIqX5Pm70e4plCDBBG08difLcwTH8VRVu3EIWMgOFUypzncyuCvPt7/OpQe5bzO5QSCeJYngHKwpx2rOnUZGy4oIgSGjbPcCcGKXJdSdmCf0va/MhWrqOYaBCAKSApzyQrErzHBFfN3yQxQD1EqCSCcSDgEkY+ompr2LTgqGZPdZkf6GmPwioJ6MymVJYCCCjAMI+Tf/ALTU70Zz0uSPKVryNi1iW7CKi3SbyMRcQwyAn1TuB3LkkEsBntWG31MMI/VCGH5cgfhWrahW3QT6pEb12P8AQTBM8c18b4MGVPGQcDkcQSQfr/uKumczibtavhvhIJ+R/wBxzWe0hYgAFmOAoEk/1+ma0pNUTyCx+IDk45ysMg4PwmrW313dZ8gMyhmIu3FO5nU5FscMqHggAbu5qdxFF23V7dq2bmPNnajghhbP7yjhnnucLzknFJpup+VL2muLdJ+MMQzGZJZwZj5EnnuTNRbOmS55qqCFIHlv2EQWBWcEgRJjPtOMPUNCLNsEXLdwEmAhMjIEEHj3BHOfaoJI+r1jvcuXbrFnuNJPcmrvQ+HbWo04uDURf5KMsIvqAIJK5hTume/Fffga1pC1z9rsvecwFgnaghicAj1GMHPHbvddC6ZdslwLavb3XFPpYuJ9MKS6iQRBO3EHPtDYKnXeB7xg2D54EAlVjaPcgEiPkM/Ktt+zXqh6ct8PFzeBCKp3NcBhArMACILE+0fImq3pepvWUZFu3FVn3QPQSYZWBA45UyP5AxNVquwPMTnEERjt8j7j8K555a4R6el/4/et8+Edb8T+LlsaUXl5ZUCbrgG7eATtAJ3EDOSAIJn34r1kpcTfb89UHAB3Ce8RMx9YlueYide6hc1DA3H9FtQBkTAEAKowox3HOT7Hy2JCkAW2VYDIGJSQZMG5DH704Ix7CtY9DhyxUZUnZ89C6Zd1l+1YtOHLy0kYQAsGZx227ZzIyvMiugde+zLUWrlu3pd15HBm4QFCH+Jtx55n/moHgDXDR3jqC6smwpclBugrvVZAUklwudvfvM10q34sU6T9oZShG9jvcAKwJARipOeBA+dN3NEfDlt3VwcdvG/ob3lOEW/ZBVWYI9xAxL+lpIAO6R3APImKqupdSu3mhrjue7MxMfJQcT+gqt8R37929cvOUdrjlmdN0EnMBWgiBgD2Hfmomi1F0kBUYmdsKsmfbbzVihcW0Cj+v6J+dYwCx+X9YHz9z/Q3/qf2X6hNIl4M13UY8zT20nbJyFbdyoicHMx2rV/E/h3V6IWhctbDdO1DuQiYHpgGdw9vymlgouoasWxA54+n/de6PQrO+6AU9SojyCx4LMJkAH3+WM5tNBbRClu8jMuXaFG4t6tqtuI25hd5wPijmNs0OhS5bv3x5QtRi3BKjlgqlxuzJA4HfFRYNY3NcIFxUKMVVnQAQAcfB2E8Yn8avOpWLVtFt2WW6CXjczBg42pINzaDheMkwJnFVnUPKtupVBbdRLFZ2jAM7WPYeoe/61k6nrzse3cNlLov3ApthhhiCwYsW2j1blzkSO0F1BW67V3A5UN6/wACZMDP8WYjkSZzW0+AvC37Rd2bZZB/aXTlbJO3Cj711hP0kHiQ1b4W8NXNVqDathjcYTcvOoizbYEbmBmbjjKrjBBxmu/+H+iWdHYSxYXbbX82PdmPdieTRIGfpfTrentLatKFtoIA/UknuSZJJySSalUpUgidWshrLgmBtOfb/qtC8W+YNHKkjYU9QIPpYlSB3gHbyB/LozoCCCJBEEVxa3atWrl3SW9ZftRvtfsmpBKuRID27vsTtYE/ISJqe1ENdz3Rtobdlrmp8x3+6qjBMe/86rg5vAWgpVHhrdwA719UiGmARk8e/vVL0/S3Vts2pcDfDlWwEEd5+Hkfl3reem9HS1ahGBcFrbOWkIZG5SQTwygEHPpHHFQk+wbRQ6jrt+2XNxWYsMLdDSk+r2gj1QYkHYM1g0mnt3YNiwdOsGSNpkj4YaFLEDd+dZ73iMhbYu20drrgAqoVNzZ9Vo7kAk5IG/PxDmr3QJqLli3ct6dLuncrcRLbKHRCN6i4kiB6iDt3MRmZg0BD0ujtpbZdoS1LO5Y+mWPqYzxOP0AHaouh6ImsPpshdMohbjfE+Zwp+C37dzJPyWw6ToE1rMbz7Ldm8yLpjIDECQzExuxMTjmBEg7N1BfKQs5FqwolnPEf8n+vlRLuGzQNb4GuC4TYuiATtSDtthsGN7MfcyWFapaSWuWLKLqHRZ32CSH7SVYBn+cBh/vW4dV63d1NxtPpVAsAQxMyZ5a43YdggknJPas/SeiJpwSAC7fFc2qC3ygDA9h9Oealc9BdHKdFuW+wa226DKgZWPdSPw7VLbXepoJEAQOCSSQRtJPy7j+XUeqdPXUwtwFj2P3l+jcqMdvatM6v4Rvo8bRcstwwO5gPnAB+WCf+Khpdy8Mso/Syq/bTlGCuAYIMcngbTyfpNY209o4Ba2edv3c+9tpH+1Q7toLEFkyG2ssjH8B/5FeWmZYxuTcxO0yDPup9Ij5Advaq7fA6Vqt3GSKf5Ml7pTdgrj3Q7W/0t6fyqN5ZnJXdEBLoKkDsBP8AwRU3R3gQPVD9wDH6Ng/gRUq7qCq+vayezCP/ABbB/CafMhswT+l16lY1wqfWHQ9iw3D8GkMPwY1ivaxmIDD0zmRJ5iQT6ogz+HNfetKH+79KkSVBO08zjsf0+VQziOT245qydmGTG4Omb74K61a03neXZFy/slSxxCyzDAmYHv7VearrV0zOwbswoIKmTIkntxOf0xp/QdE1tWZsF1grAPpmcmJHbg5qfcubpAyIyexEDPyj+vlz5J3wj0tJpEl8TJ79TJqNUZhfiPf2g8R7ET/RrzpWmF+95CONzDLTByCx2/gDkT88VB1PmEqtsFd5jzXBVQRMyxj1enCiZ9iag2n/AGS4jWzd87d6rLqN2QVEFWMzuxic9+848Vcspq9bv+WHT8+/9k7r/RfJvG0h3qDgyscA+omB8o7/AJTk0es80EvaUKsDzTySIEbY9Tc9+T3iKsWU7Q1y2bd0NJSQ0k95Bgk/KI+WYj3bpBzG72nCAg5B7nGT/IAMmSuF1J0ei+J+pk6fn9g1wpkYaDCzxBBO492Pv2/3+brXb1oIGBtWCYXdtgsWeTiIgNkkEjjAqNpv7a5tBZUOGueWzCSpgsFUgLjAMTEkgCTl6dbueXdt2mY2Mhrp3jeCZLEKzhZChcThfcmGPHXLLa3WKS+HDp76GS30t2VmUqW52qUZhIn5FZLMIPaPc1U9H6u9rVo1sHcrq/G44IM7TAMwIAgcRVzp9zqAPTbhWtqwmRuj4T8IhZA7g/Ovq3YS3uIxJlmH17e3zI/CrTybTk0uklnfgvE7J0rxdb1D3wqvtSFBEQ+SHZc8AwJ+ta30TqFnqXVWZ3tMukH/AMqm7dvIPqumfiKkT7fCRO2TqGg0uovaa+9m5aS2RsaWMsEltoMelSGmCRPGBk0nh2w2mdnVyt0oVDd7QYgTP75Xt8+f3qqdK5G09Fuy7MXKXXy9f8Hcet+F9HrLyai/be5AKbd0JALQzAEcScz3rjXW9dZuam7a0qW1sqwS24d8Z2SZ+MHaTII9O0STzcdQ8TXDorelssbl17TW3DOdlu1uYFrhnL7O/bnmAdP0mqt6e6DZCyFILmSWPfYjbgoz3g4Ge1axdqzhy43jltZ51LXLJXPl7iXJUS7ZiQwOJwB2Bkma2/wf0m/qyVtjY7yz3CJzgKzBplFWCqkQxHz3LX9F6Fd1mtAuAeZcti6FUCNvwAttG1FAUST6icAFq714f6Jb0lrZbAk5d9oBdoAkgcYEAdhVmZo88OdBtaOyLVoHJLO7Ze455d27k/pgCAKtKUoSKUpQCofUulWdQu29aS4BMbgJWe6typ+Yg1MpQHJvtA8B6m7Ye3p7S3Juhk2uFgFjIdWgYBAkEnE4q1Xply3aRNVpJFu2qefZbcw9Ci4xPxMNwJlwZwSMV0SlSnRFH5s6vpjaRnVknT3JFt4PwtuU7Y9oJEnmr3oup03lq1y9qLN0lwl+yPTbtrt1CB14xaur6oGAR92a7Nqeiadw4azbIuGbg2LDmIlwRDGMSa13VdC1FrV3L1hbL2b4si8hw39mHQwIhpUrAJgFSPvSIZJz3SJZOs1ltkOtS6lrUJ5c7iwby2dCpBDgXHYxEQ1T/Eq2b2iv+VduM1trep8q9u3WxwcnIB3Hng4n0488XbNPrtFcUHSM7vp2gD07lCo6fdKDcCQIAIyASav201zU2Htm5Y1tt7Vywb6FPMWQymWXHxRKwAIJJxRS4obb5K7p+t6dprGnRri6c3URlDHdu3id7EZUEgglhAOJxVtd0KlxbR0a4ys6gMDIUqrEHiQWGDHNaFZ6PpNX0/Rft1+5p7tpn0wbGzdi6FeROVYRkcVtGm6Ze0un0u3UW7twX3s29SSzDbfUKhYTJ/tQi7Z4IzjEW0hSstrvRriAwFYdyM/n7/SoQskn+Ie/A+ZmpPTtWmjOpY3TeusylrNqXKSYLbcmJMwJMe5MVAN++ubiBB5jhY+Fgu2DH+aPbHypG3Hcw6Toq/Elq3qNLqLa7WuLbLKzASSufTIxx9T/AL8VsuxICq248AAye+Bya674111oqty2Ntzh0457iuc6Prd2xcJt3fLYKYUqCH9XB3GACO4zPbuCBBGox6xJ4yMj8eaM4ZSoLAe3IrP1BDcvM96X3O3rs5DGN0qphgsZ44Hyqd0fwnd1JJ0zKUAktcLCJwsgKTJzHygmJqQa8sj0xLE+kD51tPSembIZwPM7Dsv8z/X1dLs2LNxlbd54YqWOQCCVIUwO45j/AIjcrnhYnS/tD37aL5fmLbiZA9QIaRLHGI5gVhKTb2xPVw48eOKy5X6GuG5OZIUQxY8g5B3f1/OvFCEHe+xFMFB8bciQdwG339gGI2/EMPnY4K9wN2YiMke4Jn64iq5tQzsPLEgQeYEex9gPwirwx7eWc+p1byvbHiJe6np6uha9aKWoBXyz6FxkrB2AnvI7ce+Ox0fydQty2+wIAAFBknbkeonsYPGZwOT9dJvXCN5lAeAGO5uIIYQSJk+otyP831q9USSq5YyCR2xOPl8+/wCdUyZK4RvpNHf6mTp4e/f2Mmo1Jn0mW9xkCDBX69p/liLp9IXYgtbSxag3Gc+kd9uD62jhAY4kiQK8tXB6oYbh8R+ZyABifYkcSPrTV6bzgFuL/ZofTbEwo4xmZjuSSYqceLuyNZrd3yQ6GXqmpnci2ja0rBbhIlfNEf3jD2afuc+kEtAr76Vr3e0TZItgXBCFRLgo6lwpkYYKsIMQvfJl6sedZW0wb+zQrj4SSykGDwdwkRiJAEcR7beXaVCxKLicZ4GI7R39v/K2SaiqMdHppZpX2RN6h1AvG6AANoAwOJIB+cZP9HFY8O6jVWH1CgCwoY5MEgAFgIn27x+NUup3v8gcATAJE+/AyJ/CpGh0zqCzsN54UfAi4yR3OBz/AP1zpfxSPYbr9HDxXV+H7mHSaLa24wbkc7cIsckdzHA+nb4o/VOq+XCpBEzLZDcNJ9z/ADNSdTfxCztmZPxM2ZJn/ftk1GsPLuCi72hB6PUMiQFOFEEHieDgmBaEXJ2zHU6iOnx/Dh199SR1zr93VLbLKikTi0rCQYMSWO4YGOBjvxm8I+HG1jqCpJDbQk7ST97IEARktkD5mBXx4Y6Qb7ratgFn2wEDBmHcD07UCkMC24/Ca/QHhDwpa0KHaqec8eY6iOBAVe4VRx75Jya6keA+T3wZ4VtaCzsT1XGg3LkAFiOAAPhReFUYH1JJ2ClKAUpSgFKUoBSlKAUpSgFKUoDFqdMlwbXRWX2YA/71RXvCNkMHsjynBkFZGZnkEGJ+7MfKtipQXRyk+FNXpU14/Z7Grt3L6XrNt4IYMSt0NMbCEIIIxiI7VCfyjY1aLpLum1LWF1A07Gbf9gwdNkelZP3Rzn2rsdRtTobdwHcvIIJGDBwcigOYdH6Fp9Fqv2pr/mX7yHyreFDlsy0CFJEKBETJyTiZ1O1qrim5cUrbhCLTRutsQQVkEgjIBPH/ABsH/wAEWUuLcUG4UO4C45MEBVEHPZRjEkAnvOt63omsN4379xbZVbkqGOxxnYufSHOJyffvAp3LKKfc0nq9vzLTqwi4px9Paub9V0LK0we+ee8f0K60wYkFCDanF6VO/n0L8sEE8xwDMip8TdLKQVNs2ykstvi2oBHJgBiTGwEyTMmIFrKnORbuW1RgW9e4rtJ7RJx3zHyzV/4d9Tb/ADFUghhbcxJ+EyxIAkFhHPHyNZNR0sGwhZ5tknaQpUzJYxM4JJyeRGBgmT0aLbeYii2FWC6yZOMAbgZiSQpAxJqQRLvTF8xxD+acr6lKndkHd3JnvEmACDUjrKXBatbgyXlLKbRRw8ISUK+mCPUZM1DbXXPMZweU8qHUMDbEbVIaR91eOCKk39MLlhLbLF5rjXAyhYIKgbYUQI2Ftv3RnAxSubLObcdt8EjwbqVfWWVuoLqAsSpiSwVtuPvHfHM1cdZ6tp9TcSLS2tq5AyLm7gNCjC5j/Ec1QaHV3lvWCNlxt9trdyMj1AySIbEGVf8AKIlrdJeGoujZbVt5UBJ24niSfmOccVWabXBrppQjkTn0J+u1fIHt6jGCsHA+Qz9fxzHtMIhSTGC09xEDgyOx/TiRLPSylvzLh2WolzJBfDEKjESZ2x6QT6hnPpozrfuqvpmFB5A7TGJ49+Kpjx1yzq1msc/kh0Mmr1IUAdxgd4O0xI+nb5+x9Vl4G6il266ap7ioqSiW1y0nO5uRHbis2i8GXm0x1jPaCAGA5O4wwXdgETM4PyyKz6DpkHZaQuzkkkCS5yeeyj8v/wApyZNpjpdL8Z2/pXUyanUQCAWKDcVDMCSOYkAA4gFok/8AqhX9Ld2ee9u4bX3SFOQcgfT5/wDvWDq9i/aeL1tkgBtjc/u+mCZE4gZJPzMXFrqWoa3suXGKEAraO2Laj4dxAG6BHfMD2k89fxSPY3/+WCvN+Hp5kW1hZODEmY9I5zBIge3fnPeHqrhclRO3O4+/B3TP/t+tfGq1waQGhB6ie7TjI957Y7VWX9fxsYooMRtPqkHExBkAiMdjj7toxc3bMs2eGmhsh198v3/Qmm89u4rooJ9O0Gd26VZTkACD39wCcxGfpehfU3fKQlrjyJUZYifQkQFUHlpH3zM5H30fo7anF5X8xyPKCg7i08LkQIDiZGckwDXc/Ang5NBbkw2oYepgMKMQieyiB9Y+gHQlR4cpuTtn14E8H29Ba+62ocDzLgGMcIg7IPwnmBgDaKUqxUUpSgFKUoBSlKAUpSgFKUoBSlKAUpSgFKUoBXhFe0oCn1nhuw8lV8tuZSAPxWNv6T860jxf4I1TWwLGy4oklB6S05nacSM9+5rp9Kigfma/bvaebVwXbbRAS5uEcjE4Ign2HftXljS376FFCECTEKDHJI+7E9+cntNfpLXaG3eUpdto6nsygj9a0frP2V6d5bTO9hj934kP+U5/X8Kcg5HpdERPlBTc2gozhgJn1MvpIcqAVmRBIIkxWaxYuoxt7St1kggqQwIJhg8xsA9UkBlaMArNbHr/AAxr9FuJsi5bj+8tDdEYDbeQQOMQJqm6d1K2i7ArSWm4ZBducEMPwxPc85pYIlsPuaIuP94hQQACDJxzIy1ZXuW2Ia5bwWXeFcwyg5WD6gCPY5zVpa6daeTp7pRu6yeM8gmY/wARj5VD1+hdr4W+yL6S0qOQCJIxJJLcn37xFSQYupXTc8tySLNsFbe1hKqIUn4V9R4ELA9IwJFVtx7ZlnVWUAHeMOBAgswwT3ClSTBGYq1Wz+0utrTqpXaRkfDBGS2SD6sYJJJjcZAkN4E1I2himxiNwBnb84MBoHzoSU/S9Pf1FnTW1tuzm7cUGcMNy3PVJBXLMJzweIraem9J1XTtQhcLF2zeVTb9YLKpuxBUENtTuOxqy8J3U076naSHNokC4kFdpUCAUWFgkTHJiSIr56lrG1iadmvbWtXt7vuCBFKOh9QgBvVj3qrim7NYZ5xg4LozUer+IHvagm43mBFUJEALMz6QIJnufpUW5ca5hASMGB8TNnHzniO2fw2rp/gm27Nqbjat7KpJS6VZ3gFiVdGHpPIHP0qx0ul01gNqbYCCCFtX928MZWI3SNzDAMzPPtk8dys7ceujjxbUuTmWstg7goXDLn7vIY9+eRHIg+5Ik9L6dvvIqoQxYBYBZgScCMlmjvwMkx3u+s2Wu6i4y27aM7kWxbUkuFY2lZEiGZoxLAEyeFMdZ8DeCrejAusv/wAwVjJnYDyAeNzfeYcwAMDOqVHnym5u2ZvBHhFdGm94bUMIJ5CDnaD3P7zcsR7AAbVSlWKilKUApSlAKUpQClKUApSlAKUpQClKUApSlAKUpQClKUApSlAKUpQCqTrnhPSaufOsKW/fX0v/AKhk/jNXdKA5R1j7Kbi+rSX9wHFu7yPkLg4/StL6zotZp4W+t+1HDZK8R8a9vxPJr9F183LYYEMAQeQRIP4VFA454S61olRQzW7TtiGUqpORi6yhXMEDJn65J3baCMEj27g/9fQ1h8Q/ZhodTLC2bNw/ft4H4px/tWiarwB1Xp8nQ3zdtD7ikfraf0k/STQG8XgqBmeAu1gWHaRE+4/Ca5u/V71m/btxcaybgHll1i4J729p5IgZHbk1Psda1F6yw1NtU1FtoFidhuH0w2xjOCf5cxVF167YPCXxrN39oWZdqwY2qFkmAoxMAkxHFT1INp//ANS3dFy4fNH7NLgKzZCqbpG3cFLDYfScHM1TdR6gSEZle5YuGwgt29u8XI8zAUAksypB+ZURHpqLvmWBqfLNy9cuFCRd3vIZmClYcPuIcqQZBmMzXWvAXggWHbWX0A1N07haB9NmQAYAAG8xkgY4ECgPv7O/BjaVBe1Ttd1RBC7jPlKZxPe4QYZ/8owM7xSlCRSlKAUpSgFKUoBSlKAUpSgFKUoBSlKAUpSgFKUoBSlKAUpSgFKUoBSlKAUpSgFKUoBSlKAh9R6XZvgC7bV44JGR81blT8wa0HrX2SWmJbS3msn9xxuQj2mQQPrurpVKA0TwN9ng0lw39Q63r/3IB2p7nPLT3xHb3re6UoBSlKAUpSgFKUoBSlKA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53" name="Picture 9" descr="http://images.anandtech.com/doci/7548/ASUS%20CVF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6621"/>
            <a:ext cx="4286248" cy="2441379"/>
          </a:xfrm>
          <a:prstGeom prst="rect">
            <a:avLst/>
          </a:prstGeom>
          <a:noFill/>
        </p:spPr>
      </p:pic>
      <p:pic>
        <p:nvPicPr>
          <p:cNvPr id="31755" name="Picture 11" descr="http://www.technologyuk.net/computing/computer_systems/images/motherboard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32653"/>
            <a:ext cx="4000528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k8-80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4" y="428604"/>
            <a:ext cx="7382745" cy="619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518400" y="2205038"/>
            <a:ext cx="162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dirty="0"/>
              <a:t>patice pro </a:t>
            </a:r>
            <a:r>
              <a:rPr lang="cs-CZ" altLang="cs-CZ" dirty="0" smtClean="0"/>
              <a:t>CPU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Socket</a:t>
            </a:r>
            <a:r>
              <a:rPr lang="cs-CZ" altLang="cs-CZ" dirty="0"/>
              <a:t> 754)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432675" y="3789363"/>
            <a:ext cx="1711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dirty="0" err="1"/>
              <a:t>chipset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s pasivním</a:t>
            </a:r>
            <a:br>
              <a:rPr lang="cs-CZ" altLang="cs-CZ" dirty="0"/>
            </a:br>
            <a:r>
              <a:rPr lang="cs-CZ" altLang="cs-CZ" dirty="0" err="1"/>
              <a:t>chaldičem</a:t>
            </a:r>
            <a:endParaRPr lang="cs-CZ" altLang="cs-CZ" dirty="0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7375525" y="6092825"/>
            <a:ext cx="176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dirty="0"/>
              <a:t>sloty pro paměť</a:t>
            </a:r>
            <a:br>
              <a:rPr lang="cs-CZ" altLang="cs-CZ" dirty="0"/>
            </a:br>
            <a:r>
              <a:rPr lang="cs-CZ" altLang="cs-CZ" dirty="0" smtClean="0"/>
              <a:t>(RAM)</a:t>
            </a:r>
            <a:endParaRPr lang="cs-CZ" altLang="cs-CZ" dirty="0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211638" y="6491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 napájení ze zdroje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1763713" y="64912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konektory IDE disků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0" y="64912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konektor floppy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58750" y="4238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PCI sloty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247900" y="42386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AGP slot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6156325" y="2708275"/>
            <a:ext cx="151130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 flipV="1">
            <a:off x="4211638" y="3286125"/>
            <a:ext cx="3455987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5580063" y="5373688"/>
            <a:ext cx="2232025" cy="1223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 flipV="1">
            <a:off x="4427538" y="6021388"/>
            <a:ext cx="1008062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 flipV="1">
            <a:off x="1619250" y="5876925"/>
            <a:ext cx="1081088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2700338" y="5876925"/>
            <a:ext cx="8636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 flipV="1">
            <a:off x="611188" y="5734050"/>
            <a:ext cx="288925" cy="790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770188" y="765175"/>
            <a:ext cx="433387" cy="2376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755650" y="765175"/>
            <a:ext cx="144463" cy="2376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755650" y="765175"/>
            <a:ext cx="2016125" cy="23034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3419475" y="476250"/>
            <a:ext cx="4032250" cy="11525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051550" y="0"/>
            <a:ext cx="30924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dirty="0"/>
              <a:t>konektory zadní stěny skříně</a:t>
            </a:r>
            <a:br>
              <a:rPr lang="cs-CZ" altLang="cs-CZ" dirty="0"/>
            </a:br>
            <a:r>
              <a:rPr lang="cs-CZ" altLang="cs-CZ" dirty="0"/>
              <a:t>(kláves., myš, USB, atd.)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 rot="-5400000">
            <a:off x="-651668" y="4225131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záložní baterie</a:t>
            </a:r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250825" y="4076700"/>
            <a:ext cx="1873250" cy="1871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9" grpId="0"/>
      <p:bldP spid="66574" grpId="0"/>
      <p:bldP spid="66575" grpId="0"/>
      <p:bldP spid="66576" grpId="0"/>
      <p:bldP spid="66577" grpId="0"/>
      <p:bldP spid="66578" grpId="0"/>
      <p:bldP spid="66579" grpId="0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68" grpId="0" animBg="1"/>
      <p:bldP spid="66591" grpId="0"/>
      <p:bldP spid="665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2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88088"/>
            <a:ext cx="6588125" cy="569912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bg1"/>
                </a:solidFill>
              </a:rPr>
              <a:t>Ukázka propojení základní desky</a:t>
            </a:r>
          </a:p>
        </p:txBody>
      </p:sp>
      <p:pic>
        <p:nvPicPr>
          <p:cNvPr id="33797" name="Picture 5" descr="http://e3io.com/content/images/scorpion_gaming_pc_lateral_in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Vlastnosti základních desek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8229600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b="1" dirty="0" err="1" smtClean="0"/>
              <a:t>čipset</a:t>
            </a:r>
            <a:r>
              <a:rPr lang="cs-CZ" altLang="cs-CZ" sz="2600" b="1" dirty="0" smtClean="0"/>
              <a:t> </a:t>
            </a:r>
            <a:r>
              <a:rPr lang="cs-CZ" altLang="cs-CZ" sz="2600" dirty="0" smtClean="0"/>
              <a:t>– součástky, které mají na starosti komunikaci mezi jednotlivými díly desky – na </a:t>
            </a:r>
            <a:r>
              <a:rPr lang="cs-CZ" altLang="cs-CZ" sz="2600" dirty="0" err="1" smtClean="0"/>
              <a:t>čipsetu</a:t>
            </a:r>
            <a:r>
              <a:rPr lang="cs-CZ" altLang="cs-CZ" sz="2600" dirty="0" smtClean="0"/>
              <a:t> závisí výkonnost desky, typ použitelného procesoru, typy připojitelných disků (IDE nebo SATA), </a:t>
            </a:r>
            <a:r>
              <a:rPr lang="cs-CZ" altLang="cs-CZ" sz="2600" dirty="0" smtClean="0"/>
              <a:t>USB</a:t>
            </a:r>
          </a:p>
          <a:p>
            <a:pPr>
              <a:lnSpc>
                <a:spcPct val="80000"/>
              </a:lnSpc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b="1" dirty="0" smtClean="0"/>
              <a:t>patice pro procesor </a:t>
            </a:r>
            <a:r>
              <a:rPr lang="cs-CZ" altLang="cs-CZ" sz="2600" dirty="0" smtClean="0"/>
              <a:t>určuje, jaký procesor lze do desky zasadit (vyrábí se různé druhy procesorů, které se od sebe liší i vyžadovanou paticí</a:t>
            </a:r>
            <a:r>
              <a:rPr lang="cs-CZ" altLang="cs-CZ" sz="26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b="1" dirty="0" smtClean="0"/>
              <a:t>integrované </a:t>
            </a:r>
            <a:r>
              <a:rPr lang="cs-CZ" altLang="cs-CZ" sz="2600" b="1" dirty="0" smtClean="0"/>
              <a:t>komponenty </a:t>
            </a:r>
            <a:r>
              <a:rPr lang="cs-CZ" altLang="cs-CZ" sz="2600" dirty="0" smtClean="0"/>
              <a:t>(grafická, síťová, zvuková karta atp</a:t>
            </a:r>
            <a:r>
              <a:rPr lang="cs-CZ" altLang="cs-CZ" sz="2600" dirty="0" smtClean="0"/>
              <a:t>.)</a:t>
            </a:r>
          </a:p>
          <a:p>
            <a:pPr>
              <a:lnSpc>
                <a:spcPct val="80000"/>
              </a:lnSpc>
            </a:pPr>
            <a:endParaRPr lang="cs-CZ" altLang="cs-CZ" sz="2600" b="1" dirty="0" smtClean="0"/>
          </a:p>
          <a:p>
            <a:pPr>
              <a:lnSpc>
                <a:spcPct val="80000"/>
              </a:lnSpc>
            </a:pPr>
            <a:r>
              <a:rPr lang="cs-CZ" altLang="cs-CZ" sz="2600" b="1" dirty="0" smtClean="0"/>
              <a:t>Velikost </a:t>
            </a:r>
            <a:r>
              <a:rPr lang="cs-CZ" altLang="cs-CZ" sz="2600" dirty="0" smtClean="0"/>
              <a:t>(viz další slide)</a:t>
            </a:r>
            <a:endParaRPr lang="cs-CZ" alt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AT, ATX, </a:t>
            </a:r>
            <a:r>
              <a:rPr lang="cs-CZ" altLang="cs-CZ" dirty="0" err="1" smtClean="0">
                <a:solidFill>
                  <a:schemeClr val="accent1">
                    <a:satMod val="150000"/>
                  </a:schemeClr>
                </a:solidFill>
              </a:rPr>
              <a:t>MicroATX</a:t>
            </a: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 (velikost desek)</a:t>
            </a:r>
            <a:endParaRPr lang="cs-CZ" altLang="cs-CZ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94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 smtClean="0"/>
              <a:t>desky se liší dle velikosti, montážních pozic a dle druhu a způsobu napájení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/>
              <a:t>AT</a:t>
            </a:r>
            <a:r>
              <a:rPr lang="cs-CZ" altLang="cs-CZ" dirty="0" smtClean="0"/>
              <a:t> – starší druh desky do skříní s označením AT, zdroj AT neumožňuje softwarové vypnutí počítače 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/>
              <a:t>ATX</a:t>
            </a:r>
            <a:r>
              <a:rPr lang="cs-CZ" altLang="cs-CZ" dirty="0" smtClean="0"/>
              <a:t> – v současné době používaný druh desky do skříní s označením ATX, zdroj umožňuje softwarové vypnutí</a:t>
            </a:r>
          </a:p>
          <a:p>
            <a:pPr>
              <a:lnSpc>
                <a:spcPct val="90000"/>
              </a:lnSpc>
            </a:pPr>
            <a:r>
              <a:rPr lang="cs-CZ" altLang="cs-CZ" b="1" dirty="0" err="1" smtClean="0"/>
              <a:t>MicroATX</a:t>
            </a:r>
            <a:r>
              <a:rPr lang="cs-CZ" altLang="cs-CZ" dirty="0" smtClean="0"/>
              <a:t> – totéž co ATX, ale s menšími rozměry pro sestavování velmi malých počítačů (omezená rozšiřitelnost počítače)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Co je hardware?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440055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b="1" smtClean="0"/>
              <a:t>technické vybavení PC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altLang="cs-CZ" sz="2600" b="1" smtClean="0"/>
          </a:p>
          <a:p>
            <a:pPr>
              <a:lnSpc>
                <a:spcPct val="90000"/>
              </a:lnSpc>
            </a:pPr>
            <a:r>
              <a:rPr lang="cs-CZ" altLang="cs-CZ" sz="2600" b="1" smtClean="0"/>
              <a:t>fyzické části počítačového systému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altLang="cs-CZ" sz="2600" b="1" smtClean="0"/>
          </a:p>
          <a:p>
            <a:pPr>
              <a:lnSpc>
                <a:spcPct val="90000"/>
              </a:lnSpc>
            </a:pPr>
            <a:r>
              <a:rPr lang="cs-CZ" altLang="cs-CZ" sz="2600" smtClean="0"/>
              <a:t>"</a:t>
            </a:r>
            <a:r>
              <a:rPr lang="cs-CZ" altLang="cs-CZ" sz="2600" b="1" smtClean="0"/>
              <a:t>To", na co lze </a:t>
            </a:r>
            <a:r>
              <a:rPr lang="cs-CZ" altLang="cs-CZ" sz="2600" smtClean="0"/>
              <a:t>u počítačové sestavy </a:t>
            </a:r>
            <a:r>
              <a:rPr lang="cs-CZ" altLang="cs-CZ" sz="2600" b="1" smtClean="0"/>
              <a:t>sáhnout</a:t>
            </a:r>
          </a:p>
          <a:p>
            <a:pPr>
              <a:lnSpc>
                <a:spcPct val="90000"/>
              </a:lnSpc>
            </a:pPr>
            <a:endParaRPr lang="cs-CZ" altLang="cs-CZ" sz="2600" b="1" smtClean="0"/>
          </a:p>
          <a:p>
            <a:pPr>
              <a:lnSpc>
                <a:spcPct val="90000"/>
              </a:lnSpc>
            </a:pPr>
            <a:r>
              <a:rPr lang="cs-CZ" altLang="cs-CZ" sz="2600" smtClean="0"/>
              <a:t>tedy např. klávesnice, paměťová karta, atd.</a:t>
            </a:r>
          </a:p>
          <a:p>
            <a:pPr>
              <a:lnSpc>
                <a:spcPct val="90000"/>
              </a:lnSpc>
            </a:pPr>
            <a:endParaRPr lang="cs-CZ" altLang="cs-CZ" sz="2600" smtClean="0"/>
          </a:p>
          <a:p>
            <a:pPr>
              <a:lnSpc>
                <a:spcPct val="90000"/>
              </a:lnSpc>
            </a:pPr>
            <a:endParaRPr lang="cs-CZ" altLang="cs-CZ" sz="2600" smtClean="0"/>
          </a:p>
          <a:p>
            <a:pPr>
              <a:lnSpc>
                <a:spcPct val="90000"/>
              </a:lnSpc>
            </a:pPr>
            <a:endParaRPr lang="cs-CZ" altLang="cs-CZ" sz="2600" smtClean="0"/>
          </a:p>
          <a:p>
            <a:pPr>
              <a:lnSpc>
                <a:spcPct val="90000"/>
              </a:lnSpc>
            </a:pPr>
            <a:endParaRPr lang="cs-CZ" altLang="cs-CZ" sz="2600" smtClean="0"/>
          </a:p>
          <a:p>
            <a:pPr>
              <a:lnSpc>
                <a:spcPct val="90000"/>
              </a:lnSpc>
            </a:pPr>
            <a:endParaRPr lang="cs-CZ" altLang="cs-CZ" sz="2600" smtClean="0"/>
          </a:p>
        </p:txBody>
      </p:sp>
      <p:pic>
        <p:nvPicPr>
          <p:cNvPr id="31749" name="Picture 5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3"/>
            <a:ext cx="12239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643563"/>
            <a:ext cx="1584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42875"/>
            <a:ext cx="15128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14313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im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5429250"/>
            <a:ext cx="187166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 descr="http://img.over-blog-kiwi.com/0/64/15/65/20150207/ob_1127b9_w3computercours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0125" y="1928813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Srovnání ATX a MicroATX</a:t>
            </a:r>
          </a:p>
        </p:txBody>
      </p:sp>
      <p:pic>
        <p:nvPicPr>
          <p:cNvPr id="38915" name="Picture 5" descr="photo_7dx_40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photo_7veml_01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44675"/>
            <a:ext cx="37798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979613" y="566102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i="1"/>
              <a:t>deska ATX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6011863" y="522922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i="1"/>
              <a:t>deska microATX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PCI a AGP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dirty="0" smtClean="0"/>
              <a:t>označení </a:t>
            </a:r>
            <a:r>
              <a:rPr lang="cs-CZ" altLang="cs-CZ" sz="2600" dirty="0" err="1" smtClean="0"/>
              <a:t>sběrnic</a:t>
            </a:r>
            <a:r>
              <a:rPr lang="cs-CZ" altLang="cs-CZ" sz="2600" dirty="0" smtClean="0"/>
              <a:t> propojujících přídavné karty se procesorem a pamětí</a:t>
            </a:r>
          </a:p>
          <a:p>
            <a:r>
              <a:rPr lang="cs-CZ" altLang="cs-CZ" sz="2600" dirty="0" smtClean="0"/>
              <a:t>také označení konektorů (slotů) pro zasunutí těchto karet</a:t>
            </a:r>
          </a:p>
          <a:p>
            <a:r>
              <a:rPr lang="cs-CZ" altLang="cs-CZ" sz="2600" b="1" dirty="0" smtClean="0"/>
              <a:t>AGP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Accelerated</a:t>
            </a:r>
            <a:r>
              <a:rPr lang="cs-CZ" altLang="cs-CZ" sz="2600" dirty="0" smtClean="0"/>
              <a:t> </a:t>
            </a:r>
            <a:r>
              <a:rPr lang="cs-CZ" altLang="cs-CZ" sz="2600" b="1" dirty="0" err="1" smtClean="0"/>
              <a:t>Graphics</a:t>
            </a:r>
            <a:r>
              <a:rPr lang="cs-CZ" altLang="cs-CZ" sz="2600" dirty="0" smtClean="0"/>
              <a:t> Port) – pouze pro připojení grafické karty</a:t>
            </a:r>
          </a:p>
          <a:p>
            <a:r>
              <a:rPr lang="cs-CZ" altLang="cs-CZ" sz="2600" b="1" dirty="0" smtClean="0"/>
              <a:t>PCI </a:t>
            </a:r>
            <a:r>
              <a:rPr lang="cs-CZ" altLang="cs-CZ" sz="2600" dirty="0" smtClean="0"/>
              <a:t>– sloty pro připojení dalších karet (síťové, zvukové atp.)</a:t>
            </a:r>
          </a:p>
          <a:p>
            <a:r>
              <a:rPr lang="cs-CZ" altLang="cs-CZ" sz="2600" b="1" dirty="0" smtClean="0"/>
              <a:t>POZOR! Grafickou kartu AGP nelze zasunout do slotu PCI!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61966" y="149541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Sloty PCI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830391" y="1495416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Slot AGP</a:t>
            </a:r>
          </a:p>
        </p:txBody>
      </p:sp>
      <p:pic>
        <p:nvPicPr>
          <p:cNvPr id="40964" name="Picture 8" descr="photo_7dx_40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photo_7veml_01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7798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038229" y="1784341"/>
            <a:ext cx="1587" cy="790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179389" y="2428868"/>
            <a:ext cx="1463654" cy="172085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>
            <a:off x="1928794" y="1784340"/>
            <a:ext cx="406422" cy="2144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5143504" y="1495416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Sloty PCI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5791204" y="1784341"/>
            <a:ext cx="0" cy="10080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4999041" y="2792403"/>
            <a:ext cx="1439863" cy="14398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6438904" y="1495416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Slot AGP?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5213350" y="5429264"/>
            <a:ext cx="393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dirty="0"/>
              <a:t>Slot AGP na této desce není,</a:t>
            </a:r>
          </a:p>
          <a:p>
            <a:r>
              <a:rPr lang="cs-CZ" altLang="cs-CZ" dirty="0"/>
              <a:t>protože grafická karta je </a:t>
            </a:r>
          </a:p>
          <a:p>
            <a:r>
              <a:rPr lang="cs-CZ" altLang="cs-CZ" dirty="0"/>
              <a:t>integrovaná přímo na základní desce</a:t>
            </a:r>
          </a:p>
        </p:txBody>
      </p:sp>
      <p:sp>
        <p:nvSpPr>
          <p:cNvPr id="31758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Kde je na desce PCI a AGP?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8" grpId="0" animBg="1"/>
      <p:bldP spid="73739" grpId="0" animBg="1"/>
      <p:bldP spid="73740" grpId="0" animBg="1"/>
      <p:bldP spid="73741" grpId="0"/>
      <p:bldP spid="73742" grpId="0" animBg="1"/>
      <p:bldP spid="73743" grpId="0" animBg="1"/>
      <p:bldP spid="73744" grpId="0"/>
      <p:bldP spid="737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BIOS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9263"/>
            <a:ext cx="8435975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b="1" dirty="0" smtClean="0"/>
              <a:t>BIOS </a:t>
            </a:r>
            <a:r>
              <a:rPr lang="cs-CZ" altLang="cs-CZ" sz="2600" dirty="0" smtClean="0"/>
              <a:t>= Basic Input </a:t>
            </a:r>
            <a:r>
              <a:rPr lang="cs-CZ" altLang="cs-CZ" sz="2600" dirty="0" err="1" smtClean="0"/>
              <a:t>Output</a:t>
            </a:r>
            <a:r>
              <a:rPr lang="cs-CZ" altLang="cs-CZ" sz="2600" dirty="0" smtClean="0"/>
              <a:t> </a:t>
            </a:r>
            <a:r>
              <a:rPr lang="cs-CZ" altLang="cs-CZ" sz="2600" dirty="0" smtClean="0"/>
              <a:t>Systém</a:t>
            </a:r>
          </a:p>
          <a:p>
            <a:pPr>
              <a:lnSpc>
                <a:spcPct val="80000"/>
              </a:lnSpc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b="1" dirty="0" smtClean="0"/>
              <a:t>ovládací program </a:t>
            </a:r>
            <a:r>
              <a:rPr lang="cs-CZ" altLang="cs-CZ" sz="2600" dirty="0" smtClean="0"/>
              <a:t>základní desky, </a:t>
            </a:r>
            <a:r>
              <a:rPr lang="cs-CZ" altLang="cs-CZ" sz="2600" b="1" dirty="0" smtClean="0"/>
              <a:t>který řídí chod součástek </a:t>
            </a:r>
            <a:r>
              <a:rPr lang="cs-CZ" altLang="cs-CZ" sz="2600" b="1" dirty="0" smtClean="0"/>
              <a:t>počítače</a:t>
            </a:r>
          </a:p>
          <a:p>
            <a:pPr>
              <a:lnSpc>
                <a:spcPct val="80000"/>
              </a:lnSpc>
            </a:pPr>
            <a:endParaRPr lang="cs-CZ" altLang="cs-CZ" sz="2600" b="1" dirty="0" smtClean="0"/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nastavením </a:t>
            </a:r>
            <a:r>
              <a:rPr lang="cs-CZ" altLang="cs-CZ" sz="2600" dirty="0" err="1" smtClean="0"/>
              <a:t>BIOSu</a:t>
            </a:r>
            <a:r>
              <a:rPr lang="cs-CZ" altLang="cs-CZ" sz="2600" dirty="0" smtClean="0"/>
              <a:t> můžeme např. zvyšovat výkon počítače, přetaktovat kmitočet procesoru, atp</a:t>
            </a:r>
            <a:r>
              <a:rPr lang="cs-CZ" altLang="cs-CZ" sz="2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Pozor! Nevhodným nastavením </a:t>
            </a:r>
            <a:r>
              <a:rPr lang="cs-CZ" altLang="cs-CZ" sz="2600" dirty="0" err="1" smtClean="0"/>
              <a:t>BIOSu</a:t>
            </a:r>
            <a:r>
              <a:rPr lang="cs-CZ" altLang="cs-CZ" sz="2600" dirty="0" smtClean="0"/>
              <a:t> můžeme zničit součástky počítače (např. spálit procesor)!</a:t>
            </a:r>
          </a:p>
          <a:p>
            <a:pPr>
              <a:lnSpc>
                <a:spcPct val="80000"/>
              </a:lnSpc>
            </a:pPr>
            <a:endParaRPr lang="cs-CZ" alt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Ukázka obrazovky BIOSu</a:t>
            </a:r>
          </a:p>
        </p:txBody>
      </p:sp>
      <p:pic>
        <p:nvPicPr>
          <p:cNvPr id="43011" name="Picture 5" descr="b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http://images.anandtech.com/doci/6989/GB%20Z87X-UD3H%20BIOS%2028%20-%20M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419859" cy="481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Patice / sloty pro procesor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patice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socket</a:t>
            </a:r>
            <a:r>
              <a:rPr lang="cs-CZ" altLang="cs-CZ" dirty="0" smtClean="0"/>
              <a:t>) = "placatý" konektor pro připojení procesoru k základní </a:t>
            </a:r>
            <a:r>
              <a:rPr lang="cs-CZ" altLang="cs-CZ" dirty="0" smtClean="0"/>
              <a:t>desce</a:t>
            </a:r>
          </a:p>
          <a:p>
            <a:r>
              <a:rPr lang="cs-CZ" altLang="cs-CZ" dirty="0" smtClean="0"/>
              <a:t>typ </a:t>
            </a:r>
            <a:r>
              <a:rPr lang="cs-CZ" altLang="cs-CZ" dirty="0" smtClean="0"/>
              <a:t>patice určuje typ použitelného </a:t>
            </a:r>
            <a:r>
              <a:rPr lang="cs-CZ" altLang="cs-CZ" dirty="0" smtClean="0"/>
              <a:t>procesoru</a:t>
            </a:r>
          </a:p>
          <a:p>
            <a:r>
              <a:rPr lang="cs-CZ" altLang="cs-CZ" dirty="0" smtClean="0"/>
              <a:t>mají </a:t>
            </a:r>
            <a:r>
              <a:rPr lang="cs-CZ" altLang="cs-CZ" dirty="0" smtClean="0"/>
              <a:t>podobný tvar, ale liší se počte otvorů pro nožičky procesoru</a:t>
            </a:r>
          </a:p>
          <a:p>
            <a:endParaRPr lang="cs-CZ" altLang="cs-CZ" dirty="0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500570"/>
            <a:ext cx="2009779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tps://upload.wikimedia.org/wikipedia/commons/thumb/3/39/Socket_478.jpg/280px-Socket_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428892" cy="2602384"/>
          </a:xfrm>
          <a:prstGeom prst="rect">
            <a:avLst/>
          </a:prstGeom>
          <a:noFill/>
        </p:spPr>
      </p:pic>
      <p:pic>
        <p:nvPicPr>
          <p:cNvPr id="35849" name="Picture 9" descr="https://upload.wikimedia.org/wikipedia/commons/a/ab/AMD_FM1_CPU_socket_-_closed-top_PNr%C2%B0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20717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Procesory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412875"/>
            <a:ext cx="8229600" cy="4411663"/>
          </a:xfrm>
        </p:spPr>
        <p:txBody>
          <a:bodyPr/>
          <a:lstStyle/>
          <a:p>
            <a:r>
              <a:rPr lang="cs-CZ" altLang="cs-CZ" b="1" dirty="0" smtClean="0"/>
              <a:t>mozek počítače</a:t>
            </a:r>
            <a:r>
              <a:rPr lang="cs-CZ" altLang="cs-CZ" dirty="0" smtClean="0"/>
              <a:t>, zpracovává a provádí instrukce </a:t>
            </a:r>
            <a:r>
              <a:rPr lang="cs-CZ" altLang="cs-CZ" dirty="0" smtClean="0"/>
              <a:t>programu</a:t>
            </a:r>
          </a:p>
          <a:p>
            <a:endParaRPr lang="cs-CZ" altLang="cs-CZ" sz="2400" dirty="0" smtClean="0"/>
          </a:p>
          <a:p>
            <a:r>
              <a:rPr lang="cs-CZ" altLang="cs-CZ" dirty="0" smtClean="0"/>
              <a:t>jeho kvalita ovlivňuje rychlost </a:t>
            </a:r>
            <a:r>
              <a:rPr lang="cs-CZ" altLang="cs-CZ" dirty="0" smtClean="0"/>
              <a:t>počítače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v počítači se umisťuje do patice na základní </a:t>
            </a:r>
            <a:r>
              <a:rPr lang="cs-CZ" altLang="cs-CZ" dirty="0" smtClean="0"/>
              <a:t>desce</a:t>
            </a:r>
            <a:endParaRPr lang="cs-CZ" altLang="cs-CZ" dirty="0" smtClean="0"/>
          </a:p>
        </p:txBody>
      </p:sp>
      <p:pic>
        <p:nvPicPr>
          <p:cNvPr id="45060" name="Picture 13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500570"/>
            <a:ext cx="387509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5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30733"/>
            <a:ext cx="1838355" cy="18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7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399" y="4643446"/>
            <a:ext cx="3067279" cy="20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Technologie </a:t>
            </a: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výroby </a:t>
            </a:r>
            <a:r>
              <a:rPr lang="cs-CZ" altLang="cs-CZ" sz="1800" dirty="0" smtClean="0">
                <a:solidFill>
                  <a:schemeClr val="accent1">
                    <a:satMod val="150000"/>
                  </a:schemeClr>
                </a:solidFill>
              </a:rPr>
              <a:t>(</a:t>
            </a:r>
            <a:r>
              <a:rPr lang="cs-CZ" altLang="cs-CZ" sz="1800" dirty="0" err="1" smtClean="0">
                <a:solidFill>
                  <a:schemeClr val="accent1">
                    <a:satMod val="150000"/>
                  </a:schemeClr>
                </a:solidFill>
              </a:rPr>
              <a:t>nanotechnologie</a:t>
            </a:r>
            <a:r>
              <a:rPr lang="cs-CZ" altLang="cs-CZ" sz="1800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endParaRPr lang="cs-CZ" altLang="cs-CZ" sz="18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73587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600" dirty="0" smtClean="0"/>
              <a:t>procesor obsahuje miliony aktivních prvků (nejčastěji tranzistorů)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600" dirty="0" smtClean="0"/>
              <a:t>základním materiálem je superčistý křemík, na který se laserem vykresluje struktura procesoru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600" dirty="0" smtClean="0"/>
              <a:t>běžný procesor obsahuje na 1x1 cm destičce kolem 50 milionů tranzistorů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600" dirty="0" smtClean="0"/>
              <a:t>vlastní procesor je umístěn do keramického pouzdra o velikosti asi 5x5 cm, které má na své spodní straně desítky pozlacených nožiček (kontaktů)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3600" b="1" u="dashHeavy" dirty="0" smtClean="0">
                <a:uFill>
                  <a:solidFill>
                    <a:srgbClr val="FF0000"/>
                  </a:solidFill>
                </a:uFill>
                <a:hlinkClick r:id="rId2"/>
              </a:rPr>
              <a:t>výroba </a:t>
            </a:r>
            <a:r>
              <a:rPr lang="cs-CZ" altLang="cs-CZ" sz="3600" b="1" u="dashHeavy" dirty="0" smtClean="0">
                <a:uFill>
                  <a:solidFill>
                    <a:srgbClr val="FF0000"/>
                  </a:solidFill>
                </a:uFill>
                <a:hlinkClick r:id="rId2"/>
              </a:rPr>
              <a:t>CPU </a:t>
            </a:r>
            <a:r>
              <a:rPr lang="cs-CZ" altLang="cs-CZ" sz="1800" b="1" u="dashHeavy" dirty="0" smtClean="0">
                <a:uFill>
                  <a:solidFill>
                    <a:srgbClr val="FF0000"/>
                  </a:solidFill>
                </a:uFill>
              </a:rPr>
              <a:t>(video)</a:t>
            </a:r>
            <a:endParaRPr lang="cs-CZ" altLang="cs-CZ" sz="3600" b="1" u="dashHeavy" dirty="0" smtClean="0">
              <a:uFill>
                <a:solidFill>
                  <a:srgbClr val="FF0000"/>
                </a:solidFill>
              </a:u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alt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Operační </a:t>
            </a: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paměť (RAM)</a:t>
            </a:r>
            <a:endParaRPr lang="cs-CZ" altLang="cs-CZ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elektronická součástky, slouží jako </a:t>
            </a:r>
            <a:r>
              <a:rPr lang="cs-CZ" altLang="cs-CZ" b="1" dirty="0" smtClean="0"/>
              <a:t>pracovní prostor pro procesor</a:t>
            </a:r>
          </a:p>
          <a:p>
            <a:r>
              <a:rPr lang="cs-CZ" altLang="cs-CZ" dirty="0" smtClean="0"/>
              <a:t>procesor má v paměti umístěny instrukce právě běžícího programu i data tohoto programu</a:t>
            </a:r>
          </a:p>
          <a:p>
            <a:r>
              <a:rPr lang="cs-CZ" altLang="cs-CZ" dirty="0" smtClean="0"/>
              <a:t>při vypnutí počítače se obsah paměti RAM maže</a:t>
            </a:r>
          </a:p>
        </p:txBody>
      </p:sp>
      <p:sp>
        <p:nvSpPr>
          <p:cNvPr id="52231" name="AutoShape 7" descr="Výsledek obrázku pro 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3" name="AutoShape 9" descr="Výsledek obrázku pro 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5" name="AutoShape 11" descr="Výsledek obrázku pro 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7" name="AutoShape 13" descr="Výsledek obrázku pro 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9" name="AutoShape 15" descr="Výsledek obrázku pro 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41" name="Picture 17" descr="http://churchm.ag/wp-content/uploads/2015/09/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14950"/>
            <a:ext cx="2147886" cy="1431924"/>
          </a:xfrm>
          <a:prstGeom prst="rect">
            <a:avLst/>
          </a:prstGeom>
          <a:noFill/>
        </p:spPr>
      </p:pic>
      <p:pic>
        <p:nvPicPr>
          <p:cNvPr id="52243" name="Picture 19" descr="https://www.devontechservices.com/Wordpress/wp-content/uploads/2015/01/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72074"/>
            <a:ext cx="1928794" cy="1456051"/>
          </a:xfrm>
          <a:prstGeom prst="rect">
            <a:avLst/>
          </a:prstGeom>
          <a:noFill/>
        </p:spPr>
      </p:pic>
      <p:pic>
        <p:nvPicPr>
          <p:cNvPr id="52245" name="Picture 21" descr="Obrázek bez názv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782" y="4895881"/>
            <a:ext cx="3597218" cy="196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h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577129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Pevný disk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229600" cy="4625975"/>
          </a:xfrm>
        </p:spPr>
        <p:txBody>
          <a:bodyPr/>
          <a:lstStyle/>
          <a:p>
            <a:r>
              <a:rPr lang="cs-CZ" altLang="cs-CZ" sz="2600" b="1" dirty="0" smtClean="0"/>
              <a:t>zařízení pro ukládání </a:t>
            </a:r>
            <a:r>
              <a:rPr lang="cs-CZ" altLang="cs-CZ" sz="2600" b="1" dirty="0" smtClean="0"/>
              <a:t>dat</a:t>
            </a:r>
          </a:p>
          <a:p>
            <a:endParaRPr lang="cs-CZ" altLang="cs-CZ" sz="2600" b="1" dirty="0" smtClean="0"/>
          </a:p>
          <a:p>
            <a:r>
              <a:rPr lang="cs-CZ" altLang="cs-CZ" sz="2600" dirty="0" smtClean="0"/>
              <a:t>na něm se nacházejí všechny soubory, když je počítač </a:t>
            </a:r>
            <a:r>
              <a:rPr lang="cs-CZ" altLang="cs-CZ" sz="2600" dirty="0" smtClean="0"/>
              <a:t>vypnutý</a:t>
            </a:r>
            <a:endParaRPr lang="cs-CZ" alt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7921625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John </a:t>
            </a:r>
            <a:r>
              <a:rPr lang="cs-CZ" altLang="cs-CZ" dirty="0" err="1" smtClean="0">
                <a:solidFill>
                  <a:schemeClr val="accent1">
                    <a:satMod val="150000"/>
                  </a:schemeClr>
                </a:solidFill>
              </a:rPr>
              <a:t>von</a:t>
            </a:r>
            <a:r>
              <a:rPr lang="cs-CZ" altLang="cs-CZ" dirty="0" smtClean="0">
                <a:solidFill>
                  <a:schemeClr val="accent1">
                    <a:satMod val="150000"/>
                  </a:schemeClr>
                </a:solidFill>
              </a:rPr>
              <a:t> Neumann </a:t>
            </a:r>
            <a:r>
              <a:rPr lang="cs-CZ" altLang="cs-CZ" sz="2400" dirty="0" smtClean="0">
                <a:solidFill>
                  <a:schemeClr val="accent1">
                    <a:satMod val="150000"/>
                  </a:schemeClr>
                </a:solidFill>
              </a:rPr>
              <a:t>(1903-1957)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797242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americký matematik maďarského původu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/>
              <a:t>vyvinul teorii her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/>
              <a:t>v roce 1945 </a:t>
            </a:r>
            <a:r>
              <a:rPr lang="cs-CZ" altLang="cs-CZ" b="1" smtClean="0"/>
              <a:t>stanovil</a:t>
            </a:r>
            <a:r>
              <a:rPr lang="cs-CZ" altLang="cs-CZ" smtClean="0"/>
              <a:t> základní </a:t>
            </a:r>
            <a:r>
              <a:rPr lang="cs-CZ" altLang="cs-CZ" b="1" smtClean="0"/>
              <a:t>principy</a:t>
            </a:r>
            <a:r>
              <a:rPr lang="cs-CZ" altLang="cs-CZ" smtClean="0"/>
              <a:t> pro </a:t>
            </a:r>
            <a:r>
              <a:rPr lang="cs-CZ" altLang="cs-CZ" b="1" smtClean="0"/>
              <a:t>fungování</a:t>
            </a:r>
            <a:r>
              <a:rPr lang="cs-CZ" altLang="cs-CZ" smtClean="0"/>
              <a:t> univerzálního </a:t>
            </a:r>
            <a:r>
              <a:rPr lang="cs-CZ" altLang="cs-CZ" b="1" smtClean="0"/>
              <a:t>počítače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/>
              <a:t>podle těchto principů se staví počítače dodnes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</p:txBody>
      </p:sp>
      <p:pic>
        <p:nvPicPr>
          <p:cNvPr id="15364" name="Picture 5" descr="https://upload.wikimedia.org/wikipedia/commons/thumb/d/d6/JohnvonNeumann-LosAlamos.jpg/225px-JohnvonNeumann-LosAla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Pevný disk zevnitř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3825"/>
            <a:ext cx="6156325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227763" y="3213100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plotny s magnetickým povrchem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724525" y="5084763"/>
            <a:ext cx="2627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hlavičky pro čtení</a:t>
            </a:r>
            <a:br>
              <a:rPr lang="cs-CZ" altLang="cs-CZ"/>
            </a:br>
            <a:r>
              <a:rPr lang="cs-CZ" altLang="cs-CZ"/>
              <a:t>i záznam dat</a:t>
            </a:r>
            <a:br>
              <a:rPr lang="cs-CZ" altLang="cs-CZ"/>
            </a:br>
            <a:r>
              <a:rPr lang="cs-CZ" altLang="cs-CZ"/>
              <a:t>(z obou stran plotny)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508625" y="6308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motorek pro pohyb hlaviček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H="1">
            <a:off x="4643438" y="3500438"/>
            <a:ext cx="165735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 flipH="1">
            <a:off x="4572000" y="3644900"/>
            <a:ext cx="172878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H="1" flipV="1">
            <a:off x="3419475" y="4076700"/>
            <a:ext cx="230505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 flipH="1" flipV="1">
            <a:off x="1692275" y="4292600"/>
            <a:ext cx="3816350" cy="2232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77" grpId="0" animBg="1"/>
      <p:bldP spid="109578" grpId="0" animBg="1"/>
      <p:bldP spid="109579" grpId="0" animBg="1"/>
      <p:bldP spid="1095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" descr="stred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1965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Pevný disk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disk pracuje na principu magnetického záznamu (podobně jako videokazeta</a:t>
            </a:r>
            <a:r>
              <a:rPr lang="cs-CZ" altLang="cs-CZ" dirty="0" smtClean="0"/>
              <a:t>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data uložená na disku na něm zůstávají tak dlouho, dokud je </a:t>
            </a:r>
            <a:r>
              <a:rPr lang="cs-CZ" altLang="cs-CZ" dirty="0" smtClean="0"/>
              <a:t>nesmažeme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disku </a:t>
            </a:r>
            <a:r>
              <a:rPr lang="cs-CZ" altLang="cs-CZ" dirty="0" smtClean="0"/>
              <a:t>však může uškodit magnetické pole (např. od nějakého permanentního magnetu)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Fyzická struktura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700213"/>
            <a:ext cx="8229600" cy="4411662"/>
          </a:xfrm>
        </p:spPr>
        <p:txBody>
          <a:bodyPr/>
          <a:lstStyle/>
          <a:p>
            <a:r>
              <a:rPr lang="cs-CZ" altLang="cs-CZ" smtClean="0"/>
              <a:t>plotny, hlavičky, stopy, sektory, clustery, cylindry, ....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30500"/>
            <a:ext cx="64087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Hlavičky při práci</a:t>
            </a:r>
          </a:p>
        </p:txBody>
      </p:sp>
      <p:pic>
        <p:nvPicPr>
          <p:cNvPr id="77827" name="Picture 7" descr="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48176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8"/>
          <p:cNvSpPr txBox="1">
            <a:spLocks noChangeArrowheads="1"/>
          </p:cNvSpPr>
          <p:nvPr/>
        </p:nvSpPr>
        <p:spPr bwMode="auto">
          <a:xfrm>
            <a:off x="5975350" y="6613525"/>
            <a:ext cx="316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 dirty="0"/>
              <a:t>Obrázek stažen z adresy </a:t>
            </a:r>
            <a:r>
              <a:rPr lang="cs-CZ" altLang="cs-CZ" sz="1000" dirty="0">
                <a:hlinkClick r:id="rId3"/>
              </a:rPr>
              <a:t>http://www.</a:t>
            </a:r>
            <a:r>
              <a:rPr lang="cs-CZ" altLang="cs-CZ" sz="1000" dirty="0" err="1">
                <a:hlinkClick r:id="rId3"/>
              </a:rPr>
              <a:t>cdr.cz</a:t>
            </a:r>
            <a:r>
              <a:rPr lang="cs-CZ" altLang="cs-CZ" sz="1000" dirty="0">
                <a:hlinkClick r:id="rId3"/>
              </a:rPr>
              <a:t>/a/3002/3</a:t>
            </a:r>
            <a:r>
              <a:rPr lang="cs-CZ" altLang="cs-CZ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HDD </a:t>
            </a:r>
            <a:r>
              <a:rPr lang="cs-CZ" dirty="0" err="1" smtClean="0"/>
              <a:t>vs</a:t>
            </a:r>
            <a:r>
              <a:rPr lang="cs-CZ" dirty="0" smtClean="0"/>
              <a:t> SSD</a:t>
            </a:r>
            <a:endParaRPr lang="cs-CZ" dirty="0"/>
          </a:p>
        </p:txBody>
      </p:sp>
      <p:pic>
        <p:nvPicPr>
          <p:cNvPr id="117762" name="Picture 2" descr="D:\Disk Google\3.Zs PALACHOVA\IT - PC\6.C\Sdílená složka 6.C\HDDvsSS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2166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447925"/>
            <a:ext cx="3797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Způsoby připojení - SATA</a:t>
            </a:r>
          </a:p>
        </p:txBody>
      </p:sp>
      <p:pic>
        <p:nvPicPr>
          <p:cNvPr id="80900" name="Picture 5" descr="View Of Underside PCB And Connec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8"/>
          <p:cNvSpPr txBox="1">
            <a:spLocks noChangeArrowheads="1"/>
          </p:cNvSpPr>
          <p:nvPr/>
        </p:nvSpPr>
        <p:spPr bwMode="auto">
          <a:xfrm>
            <a:off x="4859338" y="16287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SATA ... Serial ATA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0" y="587692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starší konektor pro připojení napájení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124075" y="5445125"/>
            <a:ext cx="172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konektor SATA pro propojení se základní deskou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084888" y="5661025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kabel SATA pro propojení disku a základní desky</a:t>
            </a: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 flipV="1">
            <a:off x="684213" y="3500438"/>
            <a:ext cx="71437" cy="2376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H="1" flipV="1">
            <a:off x="2627313" y="3573463"/>
            <a:ext cx="215900" cy="187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 flipV="1">
            <a:off x="6659563" y="4724400"/>
            <a:ext cx="2889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3851275" y="5373688"/>
            <a:ext cx="2089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SATA konektor pro připojení napájení (novější způsob připojení napájení)</a:t>
            </a: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H="1" flipV="1">
            <a:off x="3708400" y="3644900"/>
            <a:ext cx="719138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  <p:bldP spid="116748" grpId="0"/>
      <p:bldP spid="116749" grpId="0"/>
      <p:bldP spid="116750" grpId="0" animBg="1"/>
      <p:bldP spid="116752" grpId="0" animBg="1"/>
      <p:bldP spid="116753" grpId="0" animBg="1"/>
      <p:bldP spid="116755" grpId="0"/>
      <p:bldP spid="1167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Způsoby připojení - SATA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66725" y="1628775"/>
          <a:ext cx="7561263" cy="1793875"/>
        </p:xfrm>
        <a:graphic>
          <a:graphicData uri="http://schemas.openxmlformats.org/presentationml/2006/ole">
            <p:oleObj spid="_x0000_s2050" name="Obrázek" r:id="rId3" imgW="3933333" imgH="933580" progId="StaticMetafile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771775" y="3573463"/>
          <a:ext cx="3381375" cy="3019425"/>
        </p:xfrm>
        <a:graphic>
          <a:graphicData uri="http://schemas.openxmlformats.org/presentationml/2006/ole">
            <p:oleObj spid="_x0000_s2051" name="Obrázek" r:id="rId4" imgW="3381847" imgH="3019048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Srovnání šířky kabelů</a:t>
            </a:r>
          </a:p>
        </p:txBody>
      </p:sp>
      <p:pic>
        <p:nvPicPr>
          <p:cNvPr id="82947" name="Picture 6" descr="rev-hpsataraid-cablesize2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2642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8"/>
          <p:cNvSpPr txBox="1">
            <a:spLocks noChangeArrowheads="1"/>
          </p:cNvSpPr>
          <p:nvPr/>
        </p:nvSpPr>
        <p:spPr bwMode="auto">
          <a:xfrm>
            <a:off x="1835150" y="60928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SCSI</a:t>
            </a:r>
          </a:p>
        </p:txBody>
      </p:sp>
      <p:sp>
        <p:nvSpPr>
          <p:cNvPr id="82949" name="Text Box 9"/>
          <p:cNvSpPr txBox="1">
            <a:spLocks noChangeArrowheads="1"/>
          </p:cNvSpPr>
          <p:nvPr/>
        </p:nvSpPr>
        <p:spPr bwMode="auto">
          <a:xfrm>
            <a:off x="3059113" y="609282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SATA</a:t>
            </a: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4284663" y="60928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EIDE</a:t>
            </a:r>
          </a:p>
        </p:txBody>
      </p:sp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5435600" y="60928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Rounded EIDE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D:\Disk Google\3.Zs PALACHOVA\IT - PC\6.C\Sdílená složka 6.C\přiřazení H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22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Základní principy von Neumannovy koncepce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800" dirty="0" smtClean="0"/>
              <a:t>počítač bude využívat </a:t>
            </a:r>
            <a:r>
              <a:rPr lang="cs-CZ" altLang="cs-CZ" sz="2800" b="1" dirty="0" smtClean="0"/>
              <a:t>dvojkovou soustavu </a:t>
            </a:r>
            <a:r>
              <a:rPr lang="cs-CZ" altLang="cs-CZ" sz="2800" dirty="0" smtClean="0"/>
              <a:t>(zpracovávat údaje jen ve formě </a:t>
            </a:r>
            <a:r>
              <a:rPr lang="cs-CZ" altLang="cs-CZ" sz="3600" b="1" dirty="0" smtClean="0"/>
              <a:t>0 </a:t>
            </a:r>
            <a:r>
              <a:rPr lang="cs-CZ" altLang="cs-CZ" sz="2800" dirty="0" smtClean="0"/>
              <a:t>a </a:t>
            </a:r>
            <a:r>
              <a:rPr lang="cs-CZ" altLang="cs-CZ" sz="3600" b="1" dirty="0" smtClean="0"/>
              <a:t>1</a:t>
            </a:r>
            <a:r>
              <a:rPr lang="cs-CZ" altLang="cs-CZ" sz="2800" dirty="0" smtClean="0"/>
              <a:t>)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altLang="cs-CZ" sz="2800" dirty="0" smtClean="0"/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800" dirty="0" smtClean="0"/>
              <a:t>počítač bude </a:t>
            </a:r>
            <a:r>
              <a:rPr lang="cs-CZ" altLang="cs-CZ" sz="2800" b="1" dirty="0" smtClean="0"/>
              <a:t>řízen procesorem</a:t>
            </a:r>
            <a:r>
              <a:rPr lang="cs-CZ" altLang="cs-CZ" sz="2800" dirty="0" smtClean="0"/>
              <a:t>, který bude postupně vykonávat příkazy programu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altLang="cs-CZ" sz="2800" dirty="0" smtClean="0"/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800" dirty="0" smtClean="0"/>
              <a:t>počítač bude mít </a:t>
            </a:r>
            <a:r>
              <a:rPr lang="cs-CZ" altLang="cs-CZ" sz="2800" b="1" dirty="0" smtClean="0"/>
              <a:t>vstupní zařízení </a:t>
            </a:r>
            <a:r>
              <a:rPr lang="cs-CZ" altLang="cs-CZ" sz="2800" dirty="0" smtClean="0"/>
              <a:t>pro zadávání programů i dat, bude mít </a:t>
            </a:r>
            <a:r>
              <a:rPr lang="cs-CZ" altLang="cs-CZ" sz="2800" b="1" dirty="0" smtClean="0"/>
              <a:t>i výstupní zařízení</a:t>
            </a:r>
            <a:r>
              <a:rPr lang="cs-CZ" altLang="cs-CZ" sz="2800" dirty="0" smtClean="0"/>
              <a:t> pro výstup výsledků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altLang="cs-CZ" sz="2800" dirty="0" smtClean="0"/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altLang="cs-CZ" sz="2800" dirty="0" smtClean="0"/>
              <a:t>počítač bude </a:t>
            </a:r>
            <a:r>
              <a:rPr lang="cs-CZ" altLang="cs-CZ" sz="2800" b="1" dirty="0" smtClean="0"/>
              <a:t>univerzální</a:t>
            </a:r>
            <a:r>
              <a:rPr lang="cs-CZ" altLang="cs-CZ" sz="2800" dirty="0" smtClean="0"/>
              <a:t>, pro různá využití se budou používat různé 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von Neumannovo schéma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9750" y="1557338"/>
            <a:ext cx="1800225" cy="9350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VSTUP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732588" y="1557338"/>
            <a:ext cx="1800225" cy="9350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VÝSTUP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916238" y="1557338"/>
            <a:ext cx="3240087" cy="9350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PAMĚŤ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3563938" y="3068638"/>
            <a:ext cx="2087562" cy="309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708400" y="3141663"/>
            <a:ext cx="1800225" cy="9350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ALJ</a:t>
            </a:r>
          </a:p>
          <a:p>
            <a:pPr algn="ctr"/>
            <a:r>
              <a:rPr lang="cs-CZ" altLang="cs-CZ" sz="1400" b="1">
                <a:solidFill>
                  <a:schemeClr val="bg1"/>
                </a:solidFill>
              </a:rPr>
              <a:t>(Aritmeticko Logická</a:t>
            </a:r>
            <a:br>
              <a:rPr lang="cs-CZ" altLang="cs-CZ" sz="1400" b="1">
                <a:solidFill>
                  <a:schemeClr val="bg1"/>
                </a:solidFill>
              </a:rPr>
            </a:br>
            <a:r>
              <a:rPr lang="cs-CZ" altLang="cs-CZ" sz="1400" b="1">
                <a:solidFill>
                  <a:schemeClr val="bg1"/>
                </a:solidFill>
              </a:rPr>
              <a:t>Jednotka)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708400" y="4797425"/>
            <a:ext cx="1800225" cy="9350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chemeClr val="bg1"/>
                </a:solidFill>
              </a:rPr>
              <a:t>ŘADIČ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3851275" y="573405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PROCESOR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0" y="1989138"/>
            <a:ext cx="5397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339975" y="198913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8532813" y="1989138"/>
            <a:ext cx="6111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6156325" y="198913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851275" y="24923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5292725" y="24923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1692275" y="2492375"/>
            <a:ext cx="2016125" cy="29527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V="1">
            <a:off x="5508625" y="2492375"/>
            <a:ext cx="1943100" cy="25209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5076825" y="4076700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H="1" flipV="1">
            <a:off x="3203575" y="2492375"/>
            <a:ext cx="504825" cy="25209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5724525" y="4019550"/>
            <a:ext cx="3419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cs-CZ" altLang="cs-CZ"/>
              <a:t>v paměti jsou nejen data, ale i příkazy programu</a:t>
            </a:r>
          </a:p>
          <a:p>
            <a:pPr marL="176213" indent="-176213">
              <a:buFontTx/>
              <a:buChar char="•"/>
            </a:pPr>
            <a:r>
              <a:rPr lang="cs-CZ" altLang="cs-CZ"/>
              <a:t>ALJ – si z paměti vybírá příkazy programu a vykonává je. Při jejich vykonávání může z paměti vybírat i další údaje (data) a může data do paměti i zapisovat</a:t>
            </a:r>
          </a:p>
          <a:p>
            <a:pPr marL="176213" indent="-176213">
              <a:buFontTx/>
              <a:buChar char="•"/>
            </a:pPr>
            <a:r>
              <a:rPr lang="cs-CZ" altLang="cs-CZ"/>
              <a:t>řadič – koordinuje činnost celého systému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0" y="4843463"/>
            <a:ext cx="34194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cs-CZ" altLang="cs-CZ"/>
              <a:t>černé šipky naznačují tok dat</a:t>
            </a:r>
          </a:p>
          <a:p>
            <a:pPr marL="176213" indent="-176213">
              <a:buFontTx/>
              <a:buChar char="•"/>
            </a:pPr>
            <a:r>
              <a:rPr lang="cs-CZ" altLang="cs-CZ"/>
              <a:t>červené šipky naznačují řídící pokyny řadiče</a:t>
            </a:r>
          </a:p>
          <a:p>
            <a:pPr marL="176213" indent="-176213">
              <a:buFontTx/>
              <a:buChar char="•"/>
            </a:pPr>
            <a:r>
              <a:rPr lang="cs-CZ" altLang="cs-CZ"/>
              <a:t>data putují ze vstupu do paměti, po případném zpracování ALJ mohou být poslána na výstup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2" grpId="0" animBg="1"/>
      <p:bldP spid="53264" grpId="0" animBg="1"/>
      <p:bldP spid="53265" grpId="0" animBg="1"/>
      <p:bldP spid="53266" grpId="0" animBg="1"/>
      <p:bldP spid="53268" grpId="0" animBg="1"/>
      <p:bldP spid="53271" grpId="0" animBg="1"/>
      <p:bldP spid="53274" grpId="0" animBg="1"/>
      <p:bldP spid="53275" grpId="0" animBg="1"/>
      <p:bldP spid="53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Co je digitální?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dirty="0" err="1" smtClean="0"/>
              <a:t>digitos</a:t>
            </a:r>
            <a:r>
              <a:rPr lang="cs-CZ" altLang="cs-CZ" sz="2600" dirty="0" smtClean="0"/>
              <a:t> = prst (latinsky)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digitální = číslicový (česky</a:t>
            </a:r>
            <a:r>
              <a:rPr lang="cs-CZ" altLang="cs-CZ" sz="26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cs-CZ" altLang="cs-CZ" sz="2600" dirty="0" smtClean="0"/>
          </a:p>
          <a:p>
            <a:pPr>
              <a:lnSpc>
                <a:spcPct val="90000"/>
              </a:lnSpc>
            </a:pPr>
            <a:r>
              <a:rPr lang="cs-CZ" altLang="cs-CZ" sz="2600" b="1" dirty="0" smtClean="0"/>
              <a:t>počítač zpracovává jen číselné </a:t>
            </a:r>
            <a:r>
              <a:rPr lang="cs-CZ" altLang="cs-CZ" sz="2600" b="1" dirty="0" smtClean="0"/>
              <a:t>údaje</a:t>
            </a:r>
          </a:p>
          <a:p>
            <a:pPr>
              <a:lnSpc>
                <a:spcPct val="90000"/>
              </a:lnSpc>
            </a:pPr>
            <a:endParaRPr lang="cs-CZ" altLang="cs-CZ" sz="2600" b="1" dirty="0" smtClean="0"/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tyto číselné údaje jsou v počítači uloženy v tzv. </a:t>
            </a:r>
            <a:r>
              <a:rPr lang="cs-CZ" altLang="cs-CZ" sz="2600" b="1" dirty="0" smtClean="0"/>
              <a:t>dvojkové soustavě, tj. ve formě </a:t>
            </a:r>
            <a:r>
              <a:rPr lang="cs-CZ" altLang="cs-CZ" b="1" dirty="0" smtClean="0"/>
              <a:t>0</a:t>
            </a:r>
            <a:r>
              <a:rPr lang="cs-CZ" altLang="cs-CZ" sz="2600" b="1" dirty="0" smtClean="0"/>
              <a:t> a </a:t>
            </a:r>
            <a:r>
              <a:rPr lang="cs-CZ" altLang="cs-CZ" b="1" dirty="0" smtClean="0"/>
              <a:t>1</a:t>
            </a:r>
          </a:p>
          <a:p>
            <a:pPr>
              <a:lnSpc>
                <a:spcPct val="90000"/>
              </a:lnSpc>
            </a:pPr>
            <a:endParaRPr lang="cs-CZ" altLang="cs-CZ" sz="2600" b="1" dirty="0" smtClean="0"/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Technicky není problém rozlišit dva různé stavy</a:t>
            </a:r>
            <a:r>
              <a:rPr lang="cs-CZ" altLang="cs-CZ" sz="2600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600" dirty="0" smtClean="0"/>
              <a:t>	</a:t>
            </a:r>
            <a:r>
              <a:rPr lang="cs-CZ" altLang="cs-CZ" sz="2600" dirty="0" smtClean="0"/>
              <a:t> </a:t>
            </a:r>
            <a:r>
              <a:rPr lang="cs-CZ" altLang="cs-CZ" sz="2600" b="1" dirty="0" smtClean="0"/>
              <a:t>proud neprotéká = 0, proud protéká = </a:t>
            </a:r>
            <a:r>
              <a:rPr lang="cs-CZ" altLang="cs-CZ" sz="2600" b="1" dirty="0" smtClean="0"/>
              <a:t>1</a:t>
            </a:r>
          </a:p>
          <a:p>
            <a:pPr>
              <a:lnSpc>
                <a:spcPct val="90000"/>
              </a:lnSpc>
              <a:buNone/>
            </a:pPr>
            <a:endParaRPr lang="cs-CZ" altLang="cs-CZ" sz="2600" b="1" dirty="0" smtClean="0"/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rozlišit deset různých stavů by již problém byl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dvojkovou soustavu představil již </a:t>
            </a:r>
            <a:r>
              <a:rPr lang="cs-CZ" altLang="cs-CZ" sz="2600" dirty="0" err="1" smtClean="0"/>
              <a:t>Gottfired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Wilhelm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Leibnitz</a:t>
            </a:r>
            <a:r>
              <a:rPr lang="cs-CZ" altLang="cs-CZ" sz="2600" dirty="0" smtClean="0"/>
              <a:t> (1646-1716)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Bit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30350"/>
            <a:ext cx="8820150" cy="5327650"/>
          </a:xfrm>
        </p:spPr>
        <p:txBody>
          <a:bodyPr/>
          <a:lstStyle/>
          <a:p>
            <a:r>
              <a:rPr lang="cs-CZ" altLang="cs-CZ" dirty="0" smtClean="0"/>
              <a:t>bit je jedna </a:t>
            </a:r>
            <a:r>
              <a:rPr lang="cs-CZ" altLang="cs-CZ" sz="4000" b="1" dirty="0" smtClean="0"/>
              <a:t>0</a:t>
            </a:r>
            <a:r>
              <a:rPr lang="cs-CZ" altLang="cs-CZ" dirty="0" smtClean="0"/>
              <a:t> nebo </a:t>
            </a:r>
            <a:r>
              <a:rPr lang="cs-CZ" altLang="cs-CZ" sz="4400" b="1" dirty="0" smtClean="0"/>
              <a:t>1</a:t>
            </a:r>
            <a:r>
              <a:rPr lang="cs-CZ" altLang="cs-CZ" dirty="0" smtClean="0"/>
              <a:t>, místo na uložení </a:t>
            </a:r>
            <a:r>
              <a:rPr lang="cs-CZ" altLang="cs-CZ" sz="4000" b="1" dirty="0" smtClean="0"/>
              <a:t>0</a:t>
            </a:r>
            <a:r>
              <a:rPr lang="cs-CZ" altLang="cs-CZ" dirty="0" smtClean="0"/>
              <a:t> nebo </a:t>
            </a:r>
            <a:r>
              <a:rPr lang="cs-CZ" altLang="cs-CZ" sz="4000" b="1" dirty="0" smtClean="0"/>
              <a:t>1</a:t>
            </a:r>
            <a:endParaRPr lang="cs-CZ" altLang="cs-CZ" b="1" dirty="0" smtClean="0"/>
          </a:p>
          <a:p>
            <a:r>
              <a:rPr lang="cs-CZ" altLang="cs-CZ" dirty="0" smtClean="0"/>
              <a:t>bit je </a:t>
            </a:r>
            <a:r>
              <a:rPr lang="cs-CZ" altLang="cs-CZ" b="1" dirty="0" smtClean="0"/>
              <a:t>nejmenší</a:t>
            </a:r>
            <a:r>
              <a:rPr lang="cs-CZ" altLang="cs-CZ" dirty="0" smtClean="0"/>
              <a:t> "</a:t>
            </a:r>
            <a:r>
              <a:rPr lang="cs-CZ" altLang="cs-CZ" dirty="0" err="1" smtClean="0"/>
              <a:t>uložitelná</a:t>
            </a:r>
            <a:r>
              <a:rPr lang="cs-CZ" altLang="cs-CZ" dirty="0" smtClean="0"/>
              <a:t>" </a:t>
            </a:r>
            <a:r>
              <a:rPr lang="cs-CZ" altLang="cs-CZ" b="1" dirty="0" smtClean="0"/>
              <a:t>informace</a:t>
            </a:r>
            <a:r>
              <a:rPr lang="cs-CZ" altLang="cs-CZ" dirty="0" smtClean="0"/>
              <a:t> v počítači</a:t>
            </a:r>
          </a:p>
          <a:p>
            <a:r>
              <a:rPr lang="cs-CZ" altLang="cs-CZ" dirty="0" smtClean="0"/>
              <a:t>bit se označuje jednotkou </a:t>
            </a:r>
            <a:r>
              <a:rPr lang="cs-CZ" altLang="cs-CZ" b="1" dirty="0" smtClean="0"/>
              <a:t>b</a:t>
            </a:r>
            <a:r>
              <a:rPr lang="cs-CZ" altLang="cs-CZ" dirty="0" smtClean="0"/>
              <a:t> </a:t>
            </a:r>
          </a:p>
          <a:p>
            <a:r>
              <a:rPr lang="cs-CZ" altLang="cs-CZ" b="1" dirty="0" smtClean="0"/>
              <a:t>bit může nabývat jen dvou různých hodnot </a:t>
            </a:r>
            <a:endParaRPr lang="cs-CZ" altLang="cs-CZ" b="1" dirty="0" smtClean="0"/>
          </a:p>
          <a:p>
            <a:pPr>
              <a:buNone/>
            </a:pPr>
            <a:r>
              <a:rPr lang="cs-CZ" altLang="cs-CZ" b="1" dirty="0" smtClean="0"/>
              <a:t>	</a:t>
            </a:r>
            <a:r>
              <a:rPr lang="cs-CZ" altLang="cs-CZ" b="1" dirty="0" smtClean="0"/>
              <a:t>(</a:t>
            </a:r>
            <a:r>
              <a:rPr lang="cs-CZ" altLang="cs-CZ" b="1" dirty="0" smtClean="0"/>
              <a:t>0 nebo 1)</a:t>
            </a:r>
          </a:p>
          <a:p>
            <a:r>
              <a:rPr lang="cs-CZ" altLang="cs-CZ" dirty="0" smtClean="0"/>
              <a:t>abychom byli schopni uložit do počítače více různých hodnot, sdružují se bity do skupin</a:t>
            </a:r>
          </a:p>
          <a:p>
            <a:r>
              <a:rPr lang="cs-CZ" altLang="cs-CZ" dirty="0" smtClean="0"/>
              <a:t>v počítači se prakticky používá </a:t>
            </a:r>
            <a:r>
              <a:rPr lang="cs-CZ" altLang="cs-CZ" b="1" dirty="0" smtClean="0"/>
              <a:t>osmice bitů</a:t>
            </a:r>
            <a:r>
              <a:rPr lang="cs-CZ" altLang="cs-CZ" dirty="0" smtClean="0"/>
              <a:t>, která se nazývá bajt (</a:t>
            </a:r>
            <a:r>
              <a:rPr lang="cs-CZ" altLang="cs-CZ" b="1" dirty="0" smtClean="0"/>
              <a:t>BYTE</a:t>
            </a:r>
            <a:r>
              <a:rPr lang="cs-CZ" altLang="cs-CZ" dirty="0" smtClean="0"/>
              <a:t>)</a:t>
            </a:r>
            <a:r>
              <a:rPr lang="en-US" altLang="cs-CZ" sz="2000" dirty="0" smtClean="0"/>
              <a:t>[</a:t>
            </a:r>
            <a:r>
              <a:rPr lang="cs-CZ" altLang="cs-CZ" sz="2000" dirty="0" smtClean="0"/>
              <a:t>:čti BAJT:</a:t>
            </a:r>
            <a:r>
              <a:rPr lang="en-US" altLang="cs-CZ" sz="2000" dirty="0" smtClean="0"/>
              <a:t>]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Bajt (Byte)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713788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b="1" dirty="0" smtClean="0"/>
              <a:t>osmice bitů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do bajtu lze uložit </a:t>
            </a:r>
            <a:r>
              <a:rPr lang="cs-CZ" altLang="cs-CZ" sz="2600" b="1" dirty="0" smtClean="0"/>
              <a:t>256 </a:t>
            </a:r>
            <a:r>
              <a:rPr lang="cs-CZ" altLang="cs-CZ" sz="2600" dirty="0" smtClean="0"/>
              <a:t>(2</a:t>
            </a:r>
            <a:r>
              <a:rPr lang="cs-CZ" altLang="cs-CZ" sz="2600" baseline="30000" dirty="0" smtClean="0"/>
              <a:t>8</a:t>
            </a:r>
            <a:r>
              <a:rPr lang="cs-CZ" altLang="cs-CZ" sz="2600" dirty="0" smtClean="0"/>
              <a:t>) různých </a:t>
            </a:r>
            <a:r>
              <a:rPr lang="cs-CZ" altLang="cs-CZ" sz="2600" b="1" dirty="0" smtClean="0"/>
              <a:t>kombinací </a:t>
            </a:r>
            <a:r>
              <a:rPr lang="cs-CZ" altLang="cs-CZ" b="1" dirty="0" smtClean="0"/>
              <a:t>0</a:t>
            </a:r>
            <a:r>
              <a:rPr lang="cs-CZ" altLang="cs-CZ" sz="2600" b="1" dirty="0" smtClean="0"/>
              <a:t> </a:t>
            </a:r>
            <a:r>
              <a:rPr lang="cs-CZ" altLang="cs-CZ" sz="2600" b="1" dirty="0" smtClean="0"/>
              <a:t>a </a:t>
            </a:r>
            <a:r>
              <a:rPr lang="cs-CZ" altLang="cs-CZ" b="1" dirty="0" smtClean="0"/>
              <a:t>1</a:t>
            </a:r>
            <a:r>
              <a:rPr lang="cs-CZ" altLang="cs-CZ" sz="2600" b="1" dirty="0" smtClean="0"/>
              <a:t> </a:t>
            </a:r>
            <a:endParaRPr lang="cs-CZ" altLang="cs-CZ" sz="2600" b="1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600" b="1" dirty="0" smtClean="0"/>
              <a:t>	</a:t>
            </a:r>
            <a:r>
              <a:rPr lang="cs-CZ" altLang="cs-CZ" sz="2600" dirty="0" smtClean="0"/>
              <a:t>(</a:t>
            </a:r>
            <a:r>
              <a:rPr lang="cs-CZ" altLang="cs-CZ" sz="2600" dirty="0" smtClean="0"/>
              <a:t>např. 00100011)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bajt se označuje jednotkou </a:t>
            </a:r>
            <a:r>
              <a:rPr lang="cs-CZ" altLang="cs-CZ" sz="2600" b="1" dirty="0" smtClean="0"/>
              <a:t>B</a:t>
            </a:r>
            <a:endParaRPr lang="cs-CZ" altLang="cs-CZ" sz="2600" dirty="0" smtClean="0"/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velikost paměti počítače se udává právě v bajtech</a:t>
            </a:r>
          </a:p>
          <a:p>
            <a:pPr>
              <a:lnSpc>
                <a:spcPct val="90000"/>
              </a:lnSpc>
            </a:pPr>
            <a:r>
              <a:rPr lang="cs-CZ" altLang="cs-CZ" sz="2600" dirty="0" smtClean="0"/>
              <a:t>protože počítače mají stále více a více paměti bylo nutno začít používat násobné jednotky</a:t>
            </a:r>
            <a:r>
              <a:rPr lang="cs-CZ" altLang="cs-CZ" sz="2600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cs-CZ" altLang="cs-CZ" sz="2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dirty="0" smtClean="0"/>
              <a:t>	</a:t>
            </a:r>
            <a:r>
              <a:rPr lang="cs-CZ" altLang="cs-CZ" sz="2600" b="1" dirty="0" smtClean="0"/>
              <a:t>1 kB (kilo bajt)      = 1 024 B </a:t>
            </a:r>
            <a:r>
              <a:rPr lang="cs-CZ" altLang="cs-CZ" sz="2000" b="1" i="1" dirty="0" smtClean="0"/>
              <a:t>(2</a:t>
            </a:r>
            <a:r>
              <a:rPr lang="cs-CZ" altLang="cs-CZ" sz="2000" b="1" i="1" baseline="30000" dirty="0" smtClean="0"/>
              <a:t>10</a:t>
            </a:r>
            <a:r>
              <a:rPr lang="cs-CZ" altLang="cs-CZ" sz="2000" b="1" i="1" dirty="0" smtClean="0"/>
              <a:t>! 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/>
              <a:t>	1 MB (mega bajt) = 1 024 . 1 kB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/>
              <a:t>	1 GB (giga bajt)   = 1 024 . 1 MB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/>
              <a:t>	1 TB (</a:t>
            </a:r>
            <a:r>
              <a:rPr lang="cs-CZ" altLang="cs-CZ" sz="2600" b="1" dirty="0" err="1" smtClean="0"/>
              <a:t>tera</a:t>
            </a:r>
            <a:r>
              <a:rPr lang="cs-CZ" altLang="cs-CZ" sz="2600" b="1" dirty="0" smtClean="0"/>
              <a:t> bajt)    = 1 024 . 1 GB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/>
              <a:t>	1 PB (</a:t>
            </a:r>
            <a:r>
              <a:rPr lang="cs-CZ" altLang="cs-CZ" sz="2600" b="1" dirty="0" err="1" smtClean="0"/>
              <a:t>peta</a:t>
            </a:r>
            <a:r>
              <a:rPr lang="cs-CZ" altLang="cs-CZ" sz="2600" b="1" dirty="0" smtClean="0"/>
              <a:t> bajt)   = 1 024 . 1 TB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satMod val="150000"/>
                  </a:schemeClr>
                </a:solidFill>
              </a:rPr>
              <a:t>Počítač - skříň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skříň obsahuje součástky vlastního počítače</a:t>
            </a:r>
          </a:p>
          <a:p>
            <a:r>
              <a:rPr lang="cs-CZ" altLang="cs-CZ" smtClean="0"/>
              <a:t>může mít různé tvary a velikosti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</p:txBody>
      </p:sp>
      <p:pic>
        <p:nvPicPr>
          <p:cNvPr id="30725" name="Picture 5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29000"/>
            <a:ext cx="16192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84438" y="51577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Miditower</a:t>
            </a:r>
          </a:p>
        </p:txBody>
      </p:sp>
      <p:pic>
        <p:nvPicPr>
          <p:cNvPr id="30728" name="Picture 8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365625"/>
            <a:ext cx="14414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435600" y="51577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Desktop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900113" y="51577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Bigtower</a:t>
            </a:r>
          </a:p>
        </p:txBody>
      </p:sp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57563"/>
            <a:ext cx="15017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851275" y="51577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Microtower</a:t>
            </a:r>
          </a:p>
        </p:txBody>
      </p:sp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860800"/>
            <a:ext cx="16922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092950" y="51577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Speciální</a:t>
            </a:r>
          </a:p>
        </p:txBody>
      </p:sp>
      <p:pic>
        <p:nvPicPr>
          <p:cNvPr id="30741" name="Picture 21" descr="207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852738"/>
            <a:ext cx="11858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9" grpId="0"/>
      <p:bldP spid="30732" grpId="0"/>
      <p:bldP spid="30736" grpId="0"/>
      <p:bldP spid="307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1875</TotalTime>
  <Words>1340</Words>
  <Application>Microsoft Office PowerPoint</Application>
  <PresentationFormat>Předvádění na obrazovce (4:3)</PresentationFormat>
  <Paragraphs>258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Corbel</vt:lpstr>
      <vt:lpstr>Wingdings 2</vt:lpstr>
      <vt:lpstr>Wingdings</vt:lpstr>
      <vt:lpstr>Wingdings 3</vt:lpstr>
      <vt:lpstr>Calibri</vt:lpstr>
      <vt:lpstr>Times New Roman</vt:lpstr>
      <vt:lpstr>Modul</vt:lpstr>
      <vt:lpstr>Picture (Metafile)</vt:lpstr>
      <vt:lpstr>Hardware</vt:lpstr>
      <vt:lpstr>Co je hardware?</vt:lpstr>
      <vt:lpstr>John von Neumann (1903-1957)</vt:lpstr>
      <vt:lpstr>Základní principy von Neumannovy koncepce</vt:lpstr>
      <vt:lpstr>von Neumannovo schéma</vt:lpstr>
      <vt:lpstr>Co je digitální?</vt:lpstr>
      <vt:lpstr>Bit</vt:lpstr>
      <vt:lpstr>Bajt (Byte)</vt:lpstr>
      <vt:lpstr>Počítač - skříň</vt:lpstr>
      <vt:lpstr>Přední stěna skříně</vt:lpstr>
      <vt:lpstr>Zadní stěna skříně</vt:lpstr>
      <vt:lpstr>A co je tedy ve skříni?</vt:lpstr>
      <vt:lpstr>Základní součásti počítače</vt:lpstr>
      <vt:lpstr>Zdroj</vt:lpstr>
      <vt:lpstr>Základní deska (motherboard)</vt:lpstr>
      <vt:lpstr>Snímek 16</vt:lpstr>
      <vt:lpstr>Ukázka propojení základní desky</vt:lpstr>
      <vt:lpstr>Vlastnosti základních desek</vt:lpstr>
      <vt:lpstr>AT, ATX, MicroATX (velikost desek)</vt:lpstr>
      <vt:lpstr>Srovnání ATX a MicroATX</vt:lpstr>
      <vt:lpstr>PCI a AGP</vt:lpstr>
      <vt:lpstr>Kde je na desce PCI a AGP?</vt:lpstr>
      <vt:lpstr>BIOS</vt:lpstr>
      <vt:lpstr>Ukázka obrazovky BIOSu</vt:lpstr>
      <vt:lpstr>Patice / sloty pro procesor</vt:lpstr>
      <vt:lpstr>Procesory</vt:lpstr>
      <vt:lpstr>Technologie výroby (nanotechnologie)</vt:lpstr>
      <vt:lpstr>Operační paměť (RAM)</vt:lpstr>
      <vt:lpstr>Pevný disk</vt:lpstr>
      <vt:lpstr>Pevný disk zevnitř</vt:lpstr>
      <vt:lpstr>Pevný disk</vt:lpstr>
      <vt:lpstr>Fyzická struktura</vt:lpstr>
      <vt:lpstr>Hlavičky při práci</vt:lpstr>
      <vt:lpstr>HDD vs SSD</vt:lpstr>
      <vt:lpstr>Způsoby připojení - SATA</vt:lpstr>
      <vt:lpstr>Způsoby připojení - SATA</vt:lpstr>
      <vt:lpstr>Srovnání šířky kabelů</vt:lpstr>
      <vt:lpstr>Snímek 38</vt:lpstr>
      <vt:lpstr>Snímek 39</vt:lpstr>
    </vt:vector>
  </TitlesOfParts>
  <Company>Jaros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informatika</dc:creator>
  <cp:lastModifiedBy>Radek V.</cp:lastModifiedBy>
  <cp:revision>171</cp:revision>
  <dcterms:created xsi:type="dcterms:W3CDTF">2005-12-29T18:26:01Z</dcterms:created>
  <dcterms:modified xsi:type="dcterms:W3CDTF">2015-11-22T19:45:58Z</dcterms:modified>
</cp:coreProperties>
</file>