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60" r:id="rId3"/>
    <p:sldId id="257" r:id="rId4"/>
    <p:sldId id="262" r:id="rId5"/>
    <p:sldId id="259" r:id="rId6"/>
    <p:sldId id="261" r:id="rId7"/>
    <p:sldId id="263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90CDC-1E51-4BBA-B3F2-132D221D120A}" type="datetimeFigureOut">
              <a:rPr lang="cs-CZ" smtClean="0"/>
              <a:t>5.5.2020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46A3D-4A61-4290-8160-DAC648CA65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4858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5A14224B-06DC-42FC-AF7E-553C606F2311}" type="datetimeFigureOut">
              <a:rPr lang="cs-CZ" smtClean="0"/>
              <a:t>5.5.2020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EDCB546-4812-4482-80A8-B6D1DEA2B4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6524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224B-06DC-42FC-AF7E-553C606F2311}" type="datetimeFigureOut">
              <a:rPr lang="cs-CZ" smtClean="0"/>
              <a:t>5.5.2020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B546-4812-4482-80A8-B6D1DEA2B4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59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224B-06DC-42FC-AF7E-553C606F2311}" type="datetimeFigureOut">
              <a:rPr lang="cs-CZ" smtClean="0"/>
              <a:t>5.5.2020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B546-4812-4482-80A8-B6D1DEA2B4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55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72EA39-0026-476F-961B-7B8643B94B8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15554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224B-06DC-42FC-AF7E-553C606F2311}" type="datetimeFigureOut">
              <a:rPr lang="cs-CZ" smtClean="0"/>
              <a:t>5.5.2020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B546-4812-4482-80A8-B6D1DEA2B4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030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A14224B-06DC-42FC-AF7E-553C606F2311}" type="datetimeFigureOut">
              <a:rPr lang="cs-CZ" smtClean="0"/>
              <a:t>5.5.2020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EEDCB546-4812-4482-80A8-B6D1DEA2B4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450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224B-06DC-42FC-AF7E-553C606F2311}" type="datetimeFigureOut">
              <a:rPr lang="cs-CZ" smtClean="0"/>
              <a:t>5.5.2020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B546-4812-4482-80A8-B6D1DEA2B4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522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224B-06DC-42FC-AF7E-553C606F2311}" type="datetimeFigureOut">
              <a:rPr lang="cs-CZ" smtClean="0"/>
              <a:t>5.5.2020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B546-4812-4482-80A8-B6D1DEA2B4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893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224B-06DC-42FC-AF7E-553C606F2311}" type="datetimeFigureOut">
              <a:rPr lang="cs-CZ" smtClean="0"/>
              <a:t>5.5.2020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B546-4812-4482-80A8-B6D1DEA2B4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127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224B-06DC-42FC-AF7E-553C606F2311}" type="datetimeFigureOut">
              <a:rPr lang="cs-CZ" smtClean="0"/>
              <a:t>5.5.2020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B546-4812-4482-80A8-B6D1DEA2B4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814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224B-06DC-42FC-AF7E-553C606F2311}" type="datetimeFigureOut">
              <a:rPr lang="cs-CZ" smtClean="0"/>
              <a:t>5.5.2020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EEDCB546-4812-4482-80A8-B6D1DEA2B4E9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4653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5A14224B-06DC-42FC-AF7E-553C606F2311}" type="datetimeFigureOut">
              <a:rPr lang="cs-CZ" smtClean="0"/>
              <a:t>5.5.2020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EEDCB546-4812-4482-80A8-B6D1DEA2B4E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2563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A14224B-06DC-42FC-AF7E-553C606F2311}" type="datetimeFigureOut">
              <a:rPr lang="cs-CZ" smtClean="0"/>
              <a:t>5.5.2020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EDCB546-4812-4482-80A8-B6D1DEA2B4E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3217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Právní řád ČR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Význam a funkce právního řádu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8832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63623" y="2094308"/>
            <a:ext cx="9070848" cy="3262999"/>
          </a:xfrm>
        </p:spPr>
        <p:txBody>
          <a:bodyPr/>
          <a:lstStyle/>
          <a:p>
            <a:r>
              <a:rPr lang="cs-CZ" sz="2400" dirty="0" smtClean="0"/>
              <a:t>Přečtěte si prezentaci a vypracujte si zápisky do zápiskového sešitu.</a:t>
            </a:r>
            <a:br>
              <a:rPr lang="cs-CZ" sz="2400" dirty="0" smtClean="0"/>
            </a:br>
            <a:r>
              <a:rPr lang="cs-CZ" sz="2400" dirty="0" smtClean="0"/>
              <a:t>Nejdůležitější informace se nacházejí v oranžových polích.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46768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altLang="cs-CZ" b="1" dirty="0"/>
              <a:t>Právní řád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14253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altLang="cs-CZ" sz="3200" dirty="0"/>
              <a:t>souhrn všech právních norem, které jsou platné na území určitého státu v určité době</a:t>
            </a:r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066800" y="4034118"/>
            <a:ext cx="1005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Do právního řádu patří všechny zákony, vyhlášky a další právní předpisy, které platí na území státu.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25729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582465"/>
            <a:ext cx="10058400" cy="1371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chemeClr val="dk1"/>
                </a:solidFill>
              </a:rPr>
              <a:t>Význam právního řádu</a:t>
            </a:r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117234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800" dirty="0" smtClean="0"/>
              <a:t>slouží </a:t>
            </a:r>
            <a:r>
              <a:rPr lang="cs-CZ" sz="2800" dirty="0"/>
              <a:t>k zajištění pořádku, bezpečnosti a ochrany lidí ve </a:t>
            </a:r>
            <a:r>
              <a:rPr lang="cs-CZ" sz="2800" dirty="0" smtClean="0"/>
              <a:t>společnosti</a:t>
            </a:r>
          </a:p>
          <a:p>
            <a:r>
              <a:rPr lang="cs-CZ" sz="2800" dirty="0"/>
              <a:t>p</a:t>
            </a:r>
            <a:r>
              <a:rPr lang="cs-CZ" sz="2800" dirty="0" smtClean="0"/>
              <a:t>rávní řád utváří stát a jeho vymáhání zajišťuje také stát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66800" y="3610190"/>
            <a:ext cx="850573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Vznik právního řádu:</a:t>
            </a:r>
          </a:p>
          <a:p>
            <a:pPr marL="411480" indent="-342900">
              <a:buFont typeface="+mj-lt"/>
              <a:buAutoNum type="arabicPeriod"/>
            </a:pPr>
            <a:r>
              <a:rPr lang="cs-CZ" dirty="0" smtClean="0"/>
              <a:t>zvykové právo </a:t>
            </a:r>
            <a:br>
              <a:rPr lang="cs-CZ" dirty="0" smtClean="0"/>
            </a:br>
            <a:r>
              <a:rPr lang="cs-CZ" dirty="0" smtClean="0"/>
              <a:t>Co je správné a co ne se určovalo podle zkušeností předchozích generací. </a:t>
            </a:r>
            <a:br>
              <a:rPr lang="cs-CZ" dirty="0" smtClean="0"/>
            </a:br>
            <a:r>
              <a:rPr lang="cs-CZ" dirty="0" smtClean="0"/>
              <a:t>Většinou nebylo psané.</a:t>
            </a:r>
          </a:p>
          <a:p>
            <a:pPr marL="411480" indent="-342900">
              <a:buFont typeface="+mj-lt"/>
              <a:buAutoNum type="arabicPeriod"/>
            </a:pPr>
            <a:r>
              <a:rPr lang="cs-CZ" dirty="0" smtClean="0"/>
              <a:t>kodifikace práva</a:t>
            </a:r>
            <a:br>
              <a:rPr lang="cs-CZ" dirty="0" smtClean="0"/>
            </a:br>
            <a:r>
              <a:rPr lang="cs-CZ" dirty="0" smtClean="0"/>
              <a:t>- přechod k psanému právu (kodex = mj. zákoník)</a:t>
            </a:r>
            <a:br>
              <a:rPr lang="cs-CZ" dirty="0" smtClean="0"/>
            </a:br>
            <a:r>
              <a:rPr lang="cs-CZ" dirty="0" smtClean="0"/>
              <a:t>Kodifikace práva probíhala už ve starověku, např. </a:t>
            </a:r>
            <a:r>
              <a:rPr lang="cs-CZ" dirty="0" err="1" smtClean="0"/>
              <a:t>Chammurabiho</a:t>
            </a:r>
            <a:r>
              <a:rPr lang="cs-CZ" dirty="0" smtClean="0"/>
              <a:t> zákoník.</a:t>
            </a:r>
            <a:br>
              <a:rPr lang="cs-CZ" dirty="0" smtClean="0"/>
            </a:br>
            <a:r>
              <a:rPr lang="cs-CZ" dirty="0" smtClean="0"/>
              <a:t>Nejzásadnější kodifikace nastala v období starověkého Říma.</a:t>
            </a:r>
          </a:p>
          <a:p>
            <a:pPr marL="411480" indent="-342900">
              <a:buFont typeface="+mj-lt"/>
              <a:buAutoNum type="arabicPeriod"/>
            </a:pPr>
            <a:r>
              <a:rPr lang="cs-CZ" dirty="0" smtClean="0"/>
              <a:t>V ČR jsou v současnosti zákony uveřejňovány ve Sbírce zákonů.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220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Právní řád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cs-CZ" altLang="cs-CZ" sz="2800" dirty="0"/>
              <a:t>jednotlivé právní normy nesmějí být v </a:t>
            </a:r>
            <a:r>
              <a:rPr lang="cs-CZ" altLang="cs-CZ" sz="2800" dirty="0" smtClean="0"/>
              <a:t>rozporu</a:t>
            </a:r>
            <a:br>
              <a:rPr lang="cs-CZ" altLang="cs-CZ" sz="2800" dirty="0" smtClean="0"/>
            </a:br>
            <a:r>
              <a:rPr lang="cs-CZ" altLang="cs-CZ" sz="2800" dirty="0" smtClean="0"/>
              <a:t>např. vyhláška, kterou přijme Ministerstvo školství,  nesmí být v rozporu se zákony, které přijal Parlament ČR</a:t>
            </a:r>
            <a:endParaRPr lang="cs-CZ" altLang="cs-CZ" sz="2800" dirty="0"/>
          </a:p>
          <a:p>
            <a:pPr>
              <a:buClr>
                <a:schemeClr val="tx1"/>
              </a:buClr>
            </a:pPr>
            <a:r>
              <a:rPr lang="cs-CZ" altLang="cs-CZ" sz="2800" dirty="0"/>
              <a:t> </a:t>
            </a:r>
            <a:r>
              <a:rPr lang="cs-CZ" altLang="cs-CZ" sz="2800" dirty="0" smtClean="0"/>
              <a:t>O soulad </a:t>
            </a:r>
            <a:r>
              <a:rPr lang="cs-CZ" altLang="cs-CZ" sz="2800" dirty="0"/>
              <a:t>v právním řádu </a:t>
            </a:r>
            <a:r>
              <a:rPr lang="cs-CZ" altLang="cs-CZ" sz="2800" dirty="0" smtClean="0"/>
              <a:t>se stará Ústavní soud.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564046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AutoShape 20"/>
          <p:cNvSpPr>
            <a:spLocks/>
          </p:cNvSpPr>
          <p:nvPr/>
        </p:nvSpPr>
        <p:spPr bwMode="auto">
          <a:xfrm>
            <a:off x="4523581" y="1815560"/>
            <a:ext cx="360363" cy="1728788"/>
          </a:xfrm>
          <a:prstGeom prst="rightBrace">
            <a:avLst>
              <a:gd name="adj1" fmla="val 399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036" name="Text Box 21"/>
          <p:cNvSpPr txBox="1">
            <a:spLocks noChangeArrowheads="1"/>
          </p:cNvSpPr>
          <p:nvPr/>
        </p:nvSpPr>
        <p:spPr bwMode="auto">
          <a:xfrm>
            <a:off x="5202369" y="2371725"/>
            <a:ext cx="2354263" cy="70167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 dirty="0"/>
              <a:t>předpisy zákonné</a:t>
            </a:r>
          </a:p>
          <a:p>
            <a:pPr eaLnBrk="1" hangingPunct="1"/>
            <a:r>
              <a:rPr lang="cs-CZ" altLang="cs-CZ" b="1" dirty="0"/>
              <a:t>(základní, prvotní)</a:t>
            </a:r>
          </a:p>
        </p:txBody>
      </p:sp>
      <p:sp>
        <p:nvSpPr>
          <p:cNvPr id="1037" name="AutoShape 22"/>
          <p:cNvSpPr>
            <a:spLocks/>
          </p:cNvSpPr>
          <p:nvPr/>
        </p:nvSpPr>
        <p:spPr bwMode="auto">
          <a:xfrm>
            <a:off x="5118811" y="3702844"/>
            <a:ext cx="433387" cy="1871662"/>
          </a:xfrm>
          <a:prstGeom prst="rightBrace">
            <a:avLst>
              <a:gd name="adj1" fmla="val 359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038" name="Text Box 23"/>
          <p:cNvSpPr txBox="1">
            <a:spLocks noChangeArrowheads="1"/>
          </p:cNvSpPr>
          <p:nvPr/>
        </p:nvSpPr>
        <p:spPr bwMode="auto">
          <a:xfrm>
            <a:off x="5708650" y="4297364"/>
            <a:ext cx="2811463" cy="70167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 dirty="0" smtClean="0"/>
              <a:t>předpisy </a:t>
            </a:r>
            <a:r>
              <a:rPr lang="cs-CZ" altLang="cs-CZ" b="1" dirty="0"/>
              <a:t>podzákonné</a:t>
            </a:r>
          </a:p>
          <a:p>
            <a:pPr eaLnBrk="1" hangingPunct="1"/>
            <a:r>
              <a:rPr lang="cs-CZ" altLang="cs-CZ" b="1" dirty="0"/>
              <a:t>(prováděcí, druhotné)</a:t>
            </a:r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598842" y="581025"/>
            <a:ext cx="109728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Právní řád – stupňovité uspořádání</a:t>
            </a:r>
            <a:endParaRPr lang="cs-CZ" dirty="0"/>
          </a:p>
        </p:txBody>
      </p:sp>
      <p:cxnSp>
        <p:nvCxnSpPr>
          <p:cNvPr id="4" name="Přímá spojnice 3"/>
          <p:cNvCxnSpPr/>
          <p:nvPr/>
        </p:nvCxnSpPr>
        <p:spPr>
          <a:xfrm>
            <a:off x="828339" y="3702844"/>
            <a:ext cx="49969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Zástupný symbol pro objekt SmartArt 1025"/>
          <p:cNvGrpSpPr>
            <a:grpSpLocks/>
          </p:cNvGrpSpPr>
          <p:nvPr/>
        </p:nvGrpSpPr>
        <p:grpSpPr bwMode="auto">
          <a:xfrm>
            <a:off x="-1196181" y="872331"/>
            <a:ext cx="7812088" cy="5661025"/>
            <a:chOff x="1234" y="836"/>
            <a:chExt cx="4921" cy="3566"/>
          </a:xfrm>
        </p:grpSpPr>
        <p:sp>
          <p:nvSpPr>
            <p:cNvPr id="7" name="_s1036"/>
            <p:cNvSpPr>
              <a:spLocks noChangeArrowheads="1"/>
            </p:cNvSpPr>
            <p:nvPr/>
          </p:nvSpPr>
          <p:spPr bwMode="auto">
            <a:xfrm flipV="1">
              <a:off x="3472" y="1462"/>
              <a:ext cx="445" cy="386"/>
            </a:xfrm>
            <a:custGeom>
              <a:avLst/>
              <a:gdLst>
                <a:gd name="G0" fmla="+- 10800 0 0"/>
                <a:gd name="G1" fmla="+- 21600 0 10800"/>
                <a:gd name="G2" fmla="*/ 10800 1 2"/>
                <a:gd name="G3" fmla="+- 21600 0 G2"/>
                <a:gd name="G4" fmla="+/ 10800 21600 2"/>
                <a:gd name="G5" fmla="+/ G1 0 2"/>
                <a:gd name="G6" fmla="*/ 21600 21600 10800"/>
                <a:gd name="G7" fmla="*/ G6 1 2"/>
                <a:gd name="G8" fmla="+- 21600 0 G7"/>
                <a:gd name="G9" fmla="*/ 21600 1 2"/>
                <a:gd name="G10" fmla="+- 10800 0 G9"/>
                <a:gd name="G11" fmla="?: G10 G8 0"/>
                <a:gd name="G12" fmla="?: G10 G7 21600"/>
                <a:gd name="T0" fmla="*/ 16200 w 21600"/>
                <a:gd name="T1" fmla="*/ 10800 h 21600"/>
                <a:gd name="T2" fmla="*/ 10800 w 21600"/>
                <a:gd name="T3" fmla="*/ 21600 h 21600"/>
                <a:gd name="T4" fmla="*/ 5400 w 21600"/>
                <a:gd name="T5" fmla="*/ 10800 h 21600"/>
                <a:gd name="T6" fmla="*/ 10800 w 21600"/>
                <a:gd name="T7" fmla="*/ 0 h 21600"/>
                <a:gd name="T8" fmla="*/ 7200 w 21600"/>
                <a:gd name="T9" fmla="*/ 7200 h 21600"/>
                <a:gd name="T10" fmla="*/ 14400 w 21600"/>
                <a:gd name="T11" fmla="*/ 144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B72D00"/>
            </a:solidFill>
            <a:ln w="4670" algn="in">
              <a:solidFill>
                <a:srgbClr val="5114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rot="10800000"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Ústava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_s1037"/>
            <p:cNvSpPr>
              <a:spLocks noChangeArrowheads="1"/>
            </p:cNvSpPr>
            <p:nvPr/>
          </p:nvSpPr>
          <p:spPr bwMode="auto">
            <a:xfrm flipV="1">
              <a:off x="3249" y="1848"/>
              <a:ext cx="891" cy="38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23000"/>
            </a:solidFill>
            <a:ln w="4670" algn="in">
              <a:solidFill>
                <a:srgbClr val="5114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rot="10800000"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Ústavní zákony</a:t>
              </a:r>
            </a:p>
          </p:txBody>
        </p:sp>
        <p:sp>
          <p:nvSpPr>
            <p:cNvPr id="10" name="_s1038"/>
            <p:cNvSpPr>
              <a:spLocks noChangeArrowheads="1"/>
            </p:cNvSpPr>
            <p:nvPr/>
          </p:nvSpPr>
          <p:spPr bwMode="auto">
            <a:xfrm flipV="1">
              <a:off x="3027" y="2233"/>
              <a:ext cx="1335" cy="386"/>
            </a:xfrm>
            <a:custGeom>
              <a:avLst/>
              <a:gdLst>
                <a:gd name="G0" fmla="+- 3600 0 0"/>
                <a:gd name="G1" fmla="+- 21600 0 3600"/>
                <a:gd name="G2" fmla="*/ 3600 1 2"/>
                <a:gd name="G3" fmla="+- 21600 0 G2"/>
                <a:gd name="G4" fmla="+/ 3600 21600 2"/>
                <a:gd name="G5" fmla="+/ G1 0 2"/>
                <a:gd name="G6" fmla="*/ 21600 21600 3600"/>
                <a:gd name="G7" fmla="*/ G6 1 2"/>
                <a:gd name="G8" fmla="+- 21600 0 G7"/>
                <a:gd name="G9" fmla="*/ 21600 1 2"/>
                <a:gd name="G10" fmla="+- 3600 0 G9"/>
                <a:gd name="G11" fmla="?: G10 G8 0"/>
                <a:gd name="G12" fmla="?: G10 G7 21600"/>
                <a:gd name="T0" fmla="*/ 19800 w 21600"/>
                <a:gd name="T1" fmla="*/ 10800 h 21600"/>
                <a:gd name="T2" fmla="*/ 10800 w 21600"/>
                <a:gd name="T3" fmla="*/ 21600 h 21600"/>
                <a:gd name="T4" fmla="*/ 1800 w 21600"/>
                <a:gd name="T5" fmla="*/ 10800 h 21600"/>
                <a:gd name="T6" fmla="*/ 10800 w 21600"/>
                <a:gd name="T7" fmla="*/ 0 h 21600"/>
                <a:gd name="T8" fmla="*/ 3600 w 21600"/>
                <a:gd name="T9" fmla="*/ 3600 h 21600"/>
                <a:gd name="T10" fmla="*/ 18000 w 21600"/>
                <a:gd name="T11" fmla="*/ 180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600" y="21600"/>
                  </a:lnTo>
                  <a:lnTo>
                    <a:pt x="180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C3300"/>
            </a:solidFill>
            <a:ln w="4670" algn="in">
              <a:solidFill>
                <a:srgbClr val="5114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rot="10800000"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Zákony</a:t>
              </a:r>
            </a:p>
          </p:txBody>
        </p:sp>
        <p:sp>
          <p:nvSpPr>
            <p:cNvPr id="11" name="_s1039"/>
            <p:cNvSpPr>
              <a:spLocks noChangeArrowheads="1"/>
            </p:cNvSpPr>
            <p:nvPr/>
          </p:nvSpPr>
          <p:spPr bwMode="auto">
            <a:xfrm flipV="1">
              <a:off x="2804" y="2619"/>
              <a:ext cx="1781" cy="385"/>
            </a:xfrm>
            <a:custGeom>
              <a:avLst/>
              <a:gdLst>
                <a:gd name="G0" fmla="+- 2700 0 0"/>
                <a:gd name="G1" fmla="+- 21600 0 2700"/>
                <a:gd name="G2" fmla="*/ 2700 1 2"/>
                <a:gd name="G3" fmla="+- 21600 0 G2"/>
                <a:gd name="G4" fmla="+/ 2700 21600 2"/>
                <a:gd name="G5" fmla="+/ G1 0 2"/>
                <a:gd name="G6" fmla="*/ 21600 21600 2700"/>
                <a:gd name="G7" fmla="*/ G6 1 2"/>
                <a:gd name="G8" fmla="+- 21600 0 G7"/>
                <a:gd name="G9" fmla="*/ 21600 1 2"/>
                <a:gd name="G10" fmla="+- 2700 0 G9"/>
                <a:gd name="G11" fmla="?: G10 G8 0"/>
                <a:gd name="G12" fmla="?: G10 G7 21600"/>
                <a:gd name="T0" fmla="*/ 20250 w 21600"/>
                <a:gd name="T1" fmla="*/ 10800 h 21600"/>
                <a:gd name="T2" fmla="*/ 10800 w 21600"/>
                <a:gd name="T3" fmla="*/ 21600 h 21600"/>
                <a:gd name="T4" fmla="*/ 1350 w 21600"/>
                <a:gd name="T5" fmla="*/ 10800 h 21600"/>
                <a:gd name="T6" fmla="*/ 10800 w 21600"/>
                <a:gd name="T7" fmla="*/ 0 h 21600"/>
                <a:gd name="T8" fmla="*/ 3150 w 21600"/>
                <a:gd name="T9" fmla="*/ 3150 h 21600"/>
                <a:gd name="T10" fmla="*/ 18450 w 21600"/>
                <a:gd name="T11" fmla="*/ 1845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2700" y="21600"/>
                  </a:lnTo>
                  <a:lnTo>
                    <a:pt x="189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D65B32"/>
            </a:solidFill>
            <a:ln w="4670" algn="in">
              <a:solidFill>
                <a:srgbClr val="5114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rot="10800000"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Nařízení vlády</a:t>
              </a:r>
            </a:p>
          </p:txBody>
        </p:sp>
        <p:sp>
          <p:nvSpPr>
            <p:cNvPr id="12" name="_s1040"/>
            <p:cNvSpPr>
              <a:spLocks noChangeArrowheads="1"/>
            </p:cNvSpPr>
            <p:nvPr/>
          </p:nvSpPr>
          <p:spPr bwMode="auto">
            <a:xfrm flipV="1">
              <a:off x="2582" y="3004"/>
              <a:ext cx="2225" cy="386"/>
            </a:xfrm>
            <a:custGeom>
              <a:avLst/>
              <a:gdLst>
                <a:gd name="G0" fmla="+- 2160 0 0"/>
                <a:gd name="G1" fmla="+- 21600 0 2160"/>
                <a:gd name="G2" fmla="*/ 2160 1 2"/>
                <a:gd name="G3" fmla="+- 21600 0 G2"/>
                <a:gd name="G4" fmla="+/ 2160 21600 2"/>
                <a:gd name="G5" fmla="+/ G1 0 2"/>
                <a:gd name="G6" fmla="*/ 21600 21600 2160"/>
                <a:gd name="G7" fmla="*/ G6 1 2"/>
                <a:gd name="G8" fmla="+- 21600 0 G7"/>
                <a:gd name="G9" fmla="*/ 21600 1 2"/>
                <a:gd name="G10" fmla="+- 2160 0 G9"/>
                <a:gd name="G11" fmla="?: G10 G8 0"/>
                <a:gd name="G12" fmla="?: G10 G7 21600"/>
                <a:gd name="T0" fmla="*/ 20520 w 21600"/>
                <a:gd name="T1" fmla="*/ 10800 h 21600"/>
                <a:gd name="T2" fmla="*/ 10800 w 21600"/>
                <a:gd name="T3" fmla="*/ 21600 h 21600"/>
                <a:gd name="T4" fmla="*/ 1080 w 21600"/>
                <a:gd name="T5" fmla="*/ 10800 h 21600"/>
                <a:gd name="T6" fmla="*/ 10800 w 21600"/>
                <a:gd name="T7" fmla="*/ 0 h 21600"/>
                <a:gd name="T8" fmla="*/ 2880 w 21600"/>
                <a:gd name="T9" fmla="*/ 2880 h 21600"/>
                <a:gd name="T10" fmla="*/ 18720 w 21600"/>
                <a:gd name="T11" fmla="*/ 1872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2160" y="21600"/>
                  </a:lnTo>
                  <a:lnTo>
                    <a:pt x="1944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E18566"/>
            </a:solidFill>
            <a:ln w="4670" algn="in">
              <a:solidFill>
                <a:srgbClr val="5114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rot="10800000"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Vyhlášky ministrů</a:t>
              </a:r>
            </a:p>
          </p:txBody>
        </p:sp>
        <p:sp>
          <p:nvSpPr>
            <p:cNvPr id="15" name="_s1041"/>
            <p:cNvSpPr>
              <a:spLocks noChangeArrowheads="1"/>
            </p:cNvSpPr>
            <p:nvPr/>
          </p:nvSpPr>
          <p:spPr bwMode="auto">
            <a:xfrm flipV="1">
              <a:off x="2359" y="3390"/>
              <a:ext cx="2671" cy="385"/>
            </a:xfrm>
            <a:custGeom>
              <a:avLst/>
              <a:gdLst>
                <a:gd name="G0" fmla="+- 1800 0 0"/>
                <a:gd name="G1" fmla="+- 21600 0 1800"/>
                <a:gd name="G2" fmla="*/ 1800 1 2"/>
                <a:gd name="G3" fmla="+- 21600 0 G2"/>
                <a:gd name="G4" fmla="+/ 1800 21600 2"/>
                <a:gd name="G5" fmla="+/ G1 0 2"/>
                <a:gd name="G6" fmla="*/ 21600 21600 1800"/>
                <a:gd name="G7" fmla="*/ G6 1 2"/>
                <a:gd name="G8" fmla="+- 21600 0 G7"/>
                <a:gd name="G9" fmla="*/ 21600 1 2"/>
                <a:gd name="G10" fmla="+- 1800 0 G9"/>
                <a:gd name="G11" fmla="?: G10 G8 0"/>
                <a:gd name="G12" fmla="?: G10 G7 21600"/>
                <a:gd name="T0" fmla="*/ 20700 w 21600"/>
                <a:gd name="T1" fmla="*/ 10800 h 21600"/>
                <a:gd name="T2" fmla="*/ 10800 w 21600"/>
                <a:gd name="T3" fmla="*/ 21600 h 21600"/>
                <a:gd name="T4" fmla="*/ 900 w 21600"/>
                <a:gd name="T5" fmla="*/ 10800 h 21600"/>
                <a:gd name="T6" fmla="*/ 10800 w 21600"/>
                <a:gd name="T7" fmla="*/ 0 h 21600"/>
                <a:gd name="T8" fmla="*/ 2700 w 21600"/>
                <a:gd name="T9" fmla="*/ 2700 h 21600"/>
                <a:gd name="T10" fmla="*/ 18900 w 21600"/>
                <a:gd name="T11" fmla="*/ 189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800" y="21600"/>
                  </a:lnTo>
                  <a:lnTo>
                    <a:pt x="198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EBAE99"/>
            </a:solidFill>
            <a:ln w="4670" algn="in">
              <a:solidFill>
                <a:srgbClr val="5114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rot="10800000"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Vyhlášky nižších státních orgánů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anose="020B0604020202020204" pitchFamily="34" charset="0"/>
                </a:rPr>
                <a:t>(krajů, obcí)</a:t>
              </a:r>
            </a:p>
          </p:txBody>
        </p:sp>
      </p:grpSp>
      <p:sp>
        <p:nvSpPr>
          <p:cNvPr id="16" name="TextovéPole 15"/>
          <p:cNvSpPr txBox="1"/>
          <p:nvPr/>
        </p:nvSpPr>
        <p:spPr>
          <a:xfrm>
            <a:off x="8520113" y="2478881"/>
            <a:ext cx="2862120" cy="163121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Právní předpisy s nižší právní silou (ty, co jsou níže) musí být v souladu s předpisy s vyšší právní silou (ty, co jsou výše).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059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63624" y="2306472"/>
            <a:ext cx="9070848" cy="2832790"/>
          </a:xfrm>
        </p:spPr>
        <p:txBody>
          <a:bodyPr>
            <a:noAutofit/>
          </a:bodyPr>
          <a:lstStyle/>
          <a:p>
            <a:r>
              <a:rPr lang="cs-CZ" sz="3200" dirty="0" smtClean="0"/>
              <a:t>Toť vše.</a:t>
            </a:r>
          </a:p>
          <a:p>
            <a:r>
              <a:rPr lang="cs-CZ" sz="3200" dirty="0" smtClean="0"/>
              <a:t>Nezapomeňte odeslat pracovní list – bude hodnocen známkou.</a:t>
            </a:r>
          </a:p>
          <a:p>
            <a:r>
              <a:rPr lang="cs-CZ" sz="3200" dirty="0" smtClean="0"/>
              <a:t>Přeji Vám hezký zbytek dne.</a:t>
            </a:r>
          </a:p>
          <a:p>
            <a:r>
              <a:rPr lang="cs-CZ" sz="3200" dirty="0" smtClean="0"/>
              <a:t>Ivana Pokorná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405815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ýdlo">
  <a:themeElements>
    <a:clrScheme name="Mýdlo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Mýdlo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ýdl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103</TotalTime>
  <Words>165</Words>
  <Application>Microsoft Office PowerPoint</Application>
  <PresentationFormat>Širokoúhlá obrazovka</PresentationFormat>
  <Paragraphs>41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Garamond</vt:lpstr>
      <vt:lpstr>Mýdlo</vt:lpstr>
      <vt:lpstr>Právní řád ČR</vt:lpstr>
      <vt:lpstr>Přečtěte si prezentaci a vypracujte si zápisky do zápiskového sešitu. Nejdůležitější informace se nacházejí v oranžových polích.</vt:lpstr>
      <vt:lpstr>Právní řád</vt:lpstr>
      <vt:lpstr>Význam právního řádu</vt:lpstr>
      <vt:lpstr>Právní řád</vt:lpstr>
      <vt:lpstr>Právní řád – stupňovité uspořádání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řád ČR</dc:title>
  <dc:creator>Ivana</dc:creator>
  <cp:lastModifiedBy>Ivana</cp:lastModifiedBy>
  <cp:revision>9</cp:revision>
  <dcterms:created xsi:type="dcterms:W3CDTF">2020-05-04T14:35:23Z</dcterms:created>
  <dcterms:modified xsi:type="dcterms:W3CDTF">2020-05-05T05:38:31Z</dcterms:modified>
</cp:coreProperties>
</file>