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382" y="-7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145C5-93FF-493E-9A1E-016C1F604E8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0E0AC-BDF3-4D56-8C41-F04719C5D1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2CC3-545D-4204-99AE-F184DE780C8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A21C2-A679-49E0-943A-626E534606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59029-0328-4966-B0A3-64C69F417A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512B-C85D-4CBB-8107-9D564BF86A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4331A-9520-46B3-AACD-E0BC9C4A8D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155F-3098-40B6-B3FC-4B74E1201A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09C0A-A628-44BE-8E18-FAFD66BAD2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2BFDC-3548-4458-988B-DAC4B44C145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829B7-1C95-4E75-8B4B-96F71C4F65E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B2A37D-EB28-4892-8267-43056E49A31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80975" y="161925"/>
            <a:ext cx="7199313" cy="1037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600" b="1" u="sng" dirty="0" smtClean="0">
                <a:latin typeface="Calibri" pitchFamily="34" charset="0"/>
                <a:cs typeface="Calibri" pitchFamily="34" charset="0"/>
              </a:rPr>
              <a:t>Bílá hora, pro jedny vítězství, pro druhé porážka</a:t>
            </a:r>
            <a:r>
              <a:rPr lang="cs-CZ" sz="1200" b="1" dirty="0" smtClean="0">
                <a:latin typeface="Calibri" pitchFamily="34" charset="0"/>
                <a:cs typeface="Calibri" pitchFamily="34" charset="0"/>
              </a:rPr>
              <a:t>     vypracoval/a</a:t>
            </a:r>
            <a:r>
              <a:rPr lang="cs-CZ" sz="1200" b="1" dirty="0">
                <a:latin typeface="Calibri" pitchFamily="34" charset="0"/>
                <a:cs typeface="Calibri" pitchFamily="34" charset="0"/>
              </a:rPr>
              <a:t>:</a:t>
            </a:r>
            <a:r>
              <a:rPr lang="cs-CZ" sz="1200" dirty="0">
                <a:latin typeface="Calibri" pitchFamily="34" charset="0"/>
                <a:cs typeface="Calibri" pitchFamily="34" charset="0"/>
              </a:rPr>
              <a:t> _________________________</a:t>
            </a:r>
            <a:endParaRPr lang="cs-CZ" sz="1200" b="1" u="sng" dirty="0" smtClean="0">
              <a:latin typeface="Calibri" pitchFamily="34" charset="0"/>
              <a:cs typeface="Calibri" pitchFamily="34" charset="0"/>
            </a:endParaRPr>
          </a:p>
          <a:p>
            <a:endParaRPr lang="cs-CZ" sz="12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1.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Za vlády císaře Matyáše rozhodovali v úřadech katolíci, kteří porušovali Rudolfův (M)_________________. Evangelíci se na protest rozhodli vyhodit z oken kanceláře na Pražském hradě ___ královské (m)________________________ a jejich písaře. K této události došlo dne 23. května ________. Začalo tak české (s)___________________ povstání. Povstalci sesadili z trůnu (F)_______________________ a zvolili novým českým králem (F)_________________ (F)_____________, posměšně nazvaného „____________ král“. Celé povstání bylo poraženo</a:t>
            </a:r>
            <a:br>
              <a:rPr lang="cs-CZ" sz="1400" dirty="0" smtClean="0">
                <a:latin typeface="Calibri" pitchFamily="34" charset="0"/>
                <a:cs typeface="Calibri" pitchFamily="34" charset="0"/>
              </a:rPr>
            </a:br>
            <a:r>
              <a:rPr lang="cs-CZ" sz="1400" dirty="0" smtClean="0">
                <a:latin typeface="Calibri" pitchFamily="34" charset="0"/>
                <a:cs typeface="Calibri" pitchFamily="34" charset="0"/>
              </a:rPr>
              <a:t>8. listopadu ________ v bitvě na __________  __________. </a:t>
            </a:r>
          </a:p>
          <a:p>
            <a:pPr algn="just"/>
            <a:endParaRPr lang="cs-CZ" sz="1100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2. Zapiš vlastními slovy:</a:t>
            </a:r>
            <a:r>
              <a:rPr lang="cs-CZ" sz="1400" b="1" i="1" dirty="0" smtClean="0">
                <a:latin typeface="Calibri" pitchFamily="34" charset="0"/>
                <a:cs typeface="Calibri" pitchFamily="34" charset="0"/>
              </a:rPr>
              <a:t> Shrň, kterých chyb se vůdci povstání dopustili.</a:t>
            </a:r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cs-CZ" sz="1400" b="1" dirty="0">
              <a:latin typeface="Calibri" pitchFamily="34" charset="0"/>
              <a:cs typeface="Calibri" pitchFamily="34" charset="0"/>
            </a:endParaRPr>
          </a:p>
          <a:p>
            <a:endParaRPr lang="cs-CZ" sz="1400" b="1" dirty="0" smtClean="0">
              <a:latin typeface="Calibri" pitchFamily="34" charset="0"/>
              <a:cs typeface="Calibri" pitchFamily="34" charset="0"/>
            </a:endParaRPr>
          </a:p>
          <a:p>
            <a:endParaRPr lang="cs-CZ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.  Prohlédni  si  dobový   leták, </a:t>
            </a:r>
          </a:p>
          <a:p>
            <a:r>
              <a:rPr lang="cs-CZ" sz="1400" b="1" dirty="0">
                <a:latin typeface="Calibri" pitchFamily="34" charset="0"/>
                <a:cs typeface="Calibri" pitchFamily="34" charset="0"/>
              </a:rPr>
              <a:t>k</a:t>
            </a:r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terý seznamoval Evropu s udá-</a:t>
            </a:r>
          </a:p>
          <a:p>
            <a:r>
              <a:rPr lang="cs-CZ" sz="1400" b="1" dirty="0" err="1" smtClean="0">
                <a:latin typeface="Calibri" pitchFamily="34" charset="0"/>
                <a:cs typeface="Calibri" pitchFamily="34" charset="0"/>
              </a:rPr>
              <a:t>lostí</a:t>
            </a:r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 v Praze. Za věty dopiš ANO</a:t>
            </a:r>
          </a:p>
          <a:p>
            <a:r>
              <a:rPr lang="cs-CZ" sz="1400" b="1" dirty="0">
                <a:latin typeface="Calibri" pitchFamily="34" charset="0"/>
                <a:cs typeface="Calibri" pitchFamily="34" charset="0"/>
              </a:rPr>
              <a:t>č</a:t>
            </a:r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i NE podle toho, zda jsou prav-</a:t>
            </a:r>
          </a:p>
          <a:p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divé a doplň popisek letáku.</a:t>
            </a:r>
          </a:p>
          <a:p>
            <a:r>
              <a:rPr lang="cs-CZ" sz="8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cs-CZ" sz="1400" dirty="0" smtClean="0">
                <a:latin typeface="Calibri" pitchFamily="34" charset="0"/>
                <a:cs typeface="Calibri" pitchFamily="34" charset="0"/>
              </a:rPr>
              <a:t>Popraviště stálo uprostřed </a:t>
            </a:r>
            <a:r>
              <a:rPr lang="cs-CZ" sz="1400" dirty="0" err="1" smtClean="0">
                <a:latin typeface="Calibri" pitchFamily="34" charset="0"/>
                <a:cs typeface="Calibri" pitchFamily="34" charset="0"/>
              </a:rPr>
              <a:t>ná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-</a:t>
            </a:r>
          </a:p>
          <a:p>
            <a:pPr>
              <a:lnSpc>
                <a:spcPct val="125000"/>
              </a:lnSpc>
            </a:pPr>
            <a:r>
              <a:rPr lang="cs-CZ" sz="1400" dirty="0" err="1" smtClean="0">
                <a:latin typeface="Calibri" pitchFamily="34" charset="0"/>
                <a:cs typeface="Calibri" pitchFamily="34" charset="0"/>
              </a:rPr>
              <a:t>městí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_____. </a:t>
            </a:r>
          </a:p>
          <a:p>
            <a:endParaRPr lang="cs-CZ" sz="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5000"/>
              </a:lnSpc>
            </a:pPr>
            <a:r>
              <a:rPr lang="cs-CZ" sz="1400" dirty="0" smtClean="0">
                <a:latin typeface="Calibri" pitchFamily="34" charset="0"/>
                <a:cs typeface="Calibri" pitchFamily="34" charset="0"/>
              </a:rPr>
              <a:t>Odsouzení se mohli před smrtí</a:t>
            </a:r>
          </a:p>
          <a:p>
            <a:pPr>
              <a:lnSpc>
                <a:spcPct val="125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omodlit _____.</a:t>
            </a:r>
          </a:p>
          <a:p>
            <a:endParaRPr lang="cs-CZ" sz="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5000"/>
              </a:lnSpc>
            </a:pPr>
            <a:r>
              <a:rPr lang="cs-CZ" sz="1400" dirty="0" smtClean="0">
                <a:latin typeface="Calibri" pitchFamily="34" charset="0"/>
                <a:cs typeface="Calibri" pitchFamily="34" charset="0"/>
              </a:rPr>
              <a:t>Veřejnosti bylo dovoleno </a:t>
            </a:r>
            <a:r>
              <a:rPr lang="cs-CZ" sz="1400" dirty="0" err="1" smtClean="0">
                <a:latin typeface="Calibri" pitchFamily="34" charset="0"/>
                <a:cs typeface="Calibri" pitchFamily="34" charset="0"/>
              </a:rPr>
              <a:t>přihlí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-</a:t>
            </a:r>
          </a:p>
          <a:p>
            <a:pPr>
              <a:lnSpc>
                <a:spcPct val="125000"/>
              </a:lnSpc>
            </a:pPr>
            <a:r>
              <a:rPr lang="cs-CZ" sz="1400" dirty="0" err="1" smtClean="0">
                <a:latin typeface="Calibri" pitchFamily="34" charset="0"/>
                <a:cs typeface="Calibri" pitchFamily="34" charset="0"/>
              </a:rPr>
              <a:t>žet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pouze z dálky _____.</a:t>
            </a:r>
          </a:p>
          <a:p>
            <a:endParaRPr lang="cs-CZ" sz="1400" dirty="0" smtClean="0">
              <a:latin typeface="Calibri" pitchFamily="34" charset="0"/>
              <a:cs typeface="Calibri" pitchFamily="34" charset="0"/>
            </a:endParaRPr>
          </a:p>
          <a:p>
            <a:endParaRPr lang="cs-CZ" sz="1600" dirty="0">
              <a:latin typeface="Calibri" pitchFamily="34" charset="0"/>
              <a:cs typeface="Calibri" pitchFamily="34" charset="0"/>
            </a:endParaRPr>
          </a:p>
          <a:p>
            <a:endParaRPr lang="cs-CZ" sz="1400" dirty="0">
              <a:latin typeface="Calibri" pitchFamily="34" charset="0"/>
              <a:cs typeface="Calibri" pitchFamily="34" charset="0"/>
            </a:endParaRPr>
          </a:p>
          <a:p>
            <a:r>
              <a:rPr lang="cs-CZ" sz="1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i="1" dirty="0" smtClean="0">
                <a:latin typeface="Calibri" pitchFamily="34" charset="0"/>
                <a:cs typeface="Calibri" pitchFamily="34" charset="0"/>
              </a:rPr>
              <a:t>                                                               Poprava ____ vůdců povstání dne ___________________ na</a:t>
            </a:r>
          </a:p>
          <a:p>
            <a:r>
              <a:rPr lang="cs-CZ" sz="1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i="1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____________________________ náměstí v Praze.        </a:t>
            </a:r>
          </a:p>
          <a:p>
            <a:endParaRPr lang="cs-CZ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cs-CZ" sz="1400" b="1" dirty="0">
                <a:latin typeface="Calibri" pitchFamily="34" charset="0"/>
                <a:cs typeface="Calibri" pitchFamily="34" charset="0"/>
              </a:rPr>
              <a:t>4</a:t>
            </a:r>
            <a:r>
              <a:rPr lang="cs-CZ" sz="1400" b="1" dirty="0" smtClean="0">
                <a:latin typeface="Calibri" pitchFamily="34" charset="0"/>
                <a:cs typeface="Calibri" pitchFamily="34" charset="0"/>
              </a:rPr>
              <a:t>. Před následující věty doplň správné pořadové číslo tak, jak stavovské povstání probíhalo.</a:t>
            </a:r>
            <a:br>
              <a:rPr lang="cs-CZ" sz="1400" b="1" dirty="0" smtClean="0">
                <a:latin typeface="Calibri" pitchFamily="34" charset="0"/>
                <a:cs typeface="Calibri" pitchFamily="34" charset="0"/>
              </a:rPr>
            </a:br>
            <a:endParaRPr lang="cs-CZ" sz="8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 ____ V roce 1620 se obě vojska střetla na Bílé hoře.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____ Fridrich Falcký utekl a vlády se opět ujali Habsburkové.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____ Dva královské místodržící vyhodili z oken kanceláře.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____ Za vlády Matyáše byla porušována náboženská svoboda.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____ Evangelíci zvolili českým králem Fridricha Falckého.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____ Proto se evangeličtí stavové odhodlali k násilné akci.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____ Stavovské vojsko zpočátku vítězilo, dokonce ostřelovalo Vídeň.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____ Vojsko českých stavů a Fridricha Falckého během dvou hodin bitvu prohrálo.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400" dirty="0" smtClean="0">
                <a:latin typeface="Calibri" pitchFamily="34" charset="0"/>
                <a:cs typeface="Calibri" pitchFamily="34" charset="0"/>
              </a:rPr>
              <a:t>   ____ Evangeličtí stavové zvolili novou vládu a svolali vojsko. </a:t>
            </a:r>
            <a:endParaRPr lang="cs-CZ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4" y="3718468"/>
            <a:ext cx="460820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Přímá spojovací čára 71"/>
          <p:cNvCxnSpPr/>
          <p:nvPr/>
        </p:nvCxnSpPr>
        <p:spPr>
          <a:xfrm>
            <a:off x="252413" y="3113757"/>
            <a:ext cx="70464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28"/>
          <p:cNvCxnSpPr/>
          <p:nvPr/>
        </p:nvCxnSpPr>
        <p:spPr>
          <a:xfrm>
            <a:off x="5508823" y="2826420"/>
            <a:ext cx="1790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71"/>
          <p:cNvCxnSpPr/>
          <p:nvPr/>
        </p:nvCxnSpPr>
        <p:spPr>
          <a:xfrm>
            <a:off x="252413" y="3401094"/>
            <a:ext cx="70464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95</Words>
  <Application>Microsoft Office PowerPoint</Application>
  <PresentationFormat>Vlastní</PresentationFormat>
  <Paragraphs>38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 návrh</vt:lpstr>
      <vt:lpstr>Prezentace aplikace PowerPoint</vt:lpstr>
    </vt:vector>
  </TitlesOfParts>
  <Company>ZS Uvaly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Eva Hlisnikovská</cp:lastModifiedBy>
  <cp:revision>92</cp:revision>
  <dcterms:created xsi:type="dcterms:W3CDTF">2008-08-31T09:31:42Z</dcterms:created>
  <dcterms:modified xsi:type="dcterms:W3CDTF">2013-05-28T18:46:06Z</dcterms:modified>
</cp:coreProperties>
</file>