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71" r:id="rId9"/>
    <p:sldId id="272" r:id="rId1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9" autoAdjust="0"/>
    <p:restoredTop sz="86425" autoAdjust="0"/>
  </p:normalViewPr>
  <p:slideViewPr>
    <p:cSldViewPr>
      <p:cViewPr varScale="1">
        <p:scale>
          <a:sx n="43" d="100"/>
          <a:sy n="43" d="100"/>
        </p:scale>
        <p:origin x="-88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8F0D36E-2704-436B-80C2-7CB8F57962F6}" type="datetimeFigureOut">
              <a:rPr lang="cs-CZ"/>
              <a:pPr>
                <a:defRPr/>
              </a:pPr>
              <a:t>5.6.2020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5E38639-5700-457B-9900-A81AD3BA6B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945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B5A1A14-DDBE-4E7E-8A39-68B2818AEB75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150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42F951E-3FDB-4810-B596-01874A5A0619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355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B9E93A2-58A9-4E2C-97AC-386CCE27BCC9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560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C4C1818-5A1E-422C-AD4B-DBA780F5B77C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765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90FFB8F-8E8B-428C-8179-1AC0D3918AC1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969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AA7CE62-0F56-432B-9A91-124F76131B5C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174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F9A02B9-50BE-4210-82E1-5DC2B17D9226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789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F80B49D-AC32-48E7-A874-8E189447AF8F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993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15EA84B-CD75-42B7-8AAD-B10ED2A4C72E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F3F43-61A4-4AD8-B8AB-EB07BCE780EC}" type="datetimeFigureOut">
              <a:rPr lang="cs-CZ"/>
              <a:pPr>
                <a:defRPr/>
              </a:pPr>
              <a:t>5.6.2020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9F41F-A885-4448-BE17-30AE6FAC65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6DB3E-30F4-4A4B-87C3-303DC7190028}" type="datetimeFigureOut">
              <a:rPr lang="cs-CZ"/>
              <a:pPr>
                <a:defRPr/>
              </a:pPr>
              <a:t>5.6.2020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67DDF-CEA8-4FFF-B431-9A54E36637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5CF3E-4DBD-4899-9ECB-1DC80C923A43}" type="datetimeFigureOut">
              <a:rPr lang="cs-CZ"/>
              <a:pPr>
                <a:defRPr/>
              </a:pPr>
              <a:t>5.6.2020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73A55-C7E7-4AB2-8F3E-79A2A35CCEC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4A811-D070-40CE-8318-255E04EA8D26}" type="datetimeFigureOut">
              <a:rPr lang="cs-CZ"/>
              <a:pPr>
                <a:defRPr/>
              </a:pPr>
              <a:t>5.6.2020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AC72C-BDF3-4E8A-8DB9-9A1F67F04D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FD35C-55BA-4C6A-AEE4-3D4F965D2D94}" type="datetimeFigureOut">
              <a:rPr lang="cs-CZ"/>
              <a:pPr>
                <a:defRPr/>
              </a:pPr>
              <a:t>5.6.2020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BA212-D036-4ACE-94D7-B4E0E60776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C6363-1A5E-4353-88BC-256BEA243A7E}" type="datetimeFigureOut">
              <a:rPr lang="cs-CZ"/>
              <a:pPr>
                <a:defRPr/>
              </a:pPr>
              <a:t>5.6.2020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E7C62-F03D-4AC8-AFF2-8AB95B40FC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CE936-FD63-4055-828A-AB3B232EA25A}" type="datetimeFigureOut">
              <a:rPr lang="cs-CZ"/>
              <a:pPr>
                <a:defRPr/>
              </a:pPr>
              <a:t>5.6.2020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D2F2A-1C81-4021-AAF0-D350A52232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154C5-ABD9-49E3-875E-DCD102690E47}" type="datetimeFigureOut">
              <a:rPr lang="cs-CZ"/>
              <a:pPr>
                <a:defRPr/>
              </a:pPr>
              <a:t>5.6.2020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B8EBD-5876-4DAD-8850-75CED511B4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6045B-AF26-4734-AEE0-E75E8182BF54}" type="datetimeFigureOut">
              <a:rPr lang="cs-CZ"/>
              <a:pPr>
                <a:defRPr/>
              </a:pPr>
              <a:t>5.6.2020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D59BD-77D7-4A3B-954D-0A306E36134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48AE5-1D0A-45DB-A42C-32E235D3F2F0}" type="datetimeFigureOut">
              <a:rPr lang="cs-CZ"/>
              <a:pPr>
                <a:defRPr/>
              </a:pPr>
              <a:t>5.6.2020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87272-7F81-47A0-83B7-95CEEAA249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48A75-0C84-42B7-B102-9BD76F9A4B5E}" type="datetimeFigureOut">
              <a:rPr lang="cs-CZ"/>
              <a:pPr>
                <a:defRPr/>
              </a:pPr>
              <a:t>5.6.2020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60B81-9D30-445F-AF98-FB488A5F354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296515-ED80-4C46-979D-3643A8904662}" type="datetimeFigureOut">
              <a:rPr lang="cs-CZ"/>
              <a:pPr>
                <a:defRPr/>
              </a:pPr>
              <a:t>5.6.2020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63E9138-B4F4-4551-A899-74D085FC524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Buteo_buteo_1_(Lukasz_Lukasik).jp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hyperlink" Target="http://cs.wikipedia.org/wiki/Soubor:Buzzard.jpg" TargetMode="Externa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Common_kestrel_falco_tinnunculus.jp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Aquila_chrysaetos_Flickr.jp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Seeadler-flug.jpg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hyperlink" Target="http://cs.wikipedia.org/wiki/Soubor:Orel_mo%C5%99sk%C3%BD.jpg" TargetMode="Externa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hyperlink" Target="http://cs.wikipedia.org/wiki/Soubor:Buteo_buteo_1_(Lukasz_Lukasik).jpg" TargetMode="External"/><Relationship Id="rId7" Type="http://schemas.openxmlformats.org/officeDocument/2006/relationships/hyperlink" Target="http://cs.wikipedia.org/wiki/Soubor:Aquila_chrysaetos_Flickr.jpg" TargetMode="External"/><Relationship Id="rId12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11" Type="http://schemas.openxmlformats.org/officeDocument/2006/relationships/hyperlink" Target="http://cs.wikipedia.org/wiki/Soubor:Common_kestrel_falco_tinnunculus.jpg" TargetMode="External"/><Relationship Id="rId5" Type="http://schemas.openxmlformats.org/officeDocument/2006/relationships/hyperlink" Target="http://cs.wikipedia.org/wiki/Soubor:Seeadler-flug.jpg" TargetMode="External"/><Relationship Id="rId10" Type="http://schemas.openxmlformats.org/officeDocument/2006/relationships/image" Target="../media/image6.jpeg"/><Relationship Id="rId4" Type="http://schemas.openxmlformats.org/officeDocument/2006/relationships/image" Target="../media/image2.jpeg"/><Relationship Id="rId9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8313" y="404813"/>
            <a:ext cx="7850187" cy="39703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b="1" u="sng" dirty="0">
                <a:latin typeface="+mn-lt"/>
              </a:rPr>
              <a:t>Dravci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>
                <a:latin typeface="+mn-lt"/>
              </a:rPr>
              <a:t>- ostrý hákovitě zahnutý zobák, ostré drápy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>
                <a:latin typeface="+mn-lt"/>
              </a:rPr>
              <a:t>- loví ve dne živou kořist, někteří sbírají mršiny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>
                <a:latin typeface="+mn-lt"/>
              </a:rPr>
              <a:t>- udržují biologickou rovnováhu (hlodavci)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>
                <a:latin typeface="+mn-lt"/>
              </a:rPr>
              <a:t>- krmiví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>
                <a:latin typeface="+mn-lt"/>
              </a:rPr>
              <a:t>- dobrý zrak a sluch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>
                <a:latin typeface="+mn-lt"/>
              </a:rPr>
              <a:t>- sokolnictví – biologický způsob lovu – cvičení dravci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cs-CZ" sz="2800" dirty="0">
              <a:latin typeface="+mn-lt"/>
            </a:endParaRPr>
          </a:p>
        </p:txBody>
      </p:sp>
      <p:sp>
        <p:nvSpPr>
          <p:cNvPr id="18434" name="TextovéPole 2"/>
          <p:cNvSpPr txBox="1">
            <a:spLocks noChangeArrowheads="1"/>
          </p:cNvSpPr>
          <p:nvPr/>
        </p:nvSpPr>
        <p:spPr bwMode="auto">
          <a:xfrm>
            <a:off x="3132138" y="4868863"/>
            <a:ext cx="1639887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800">
                <a:latin typeface="Calibri" pitchFamily="34" charset="0"/>
              </a:rPr>
              <a:t>sokol</a:t>
            </a:r>
          </a:p>
          <a:p>
            <a:r>
              <a:rPr lang="cs-CZ" sz="2800">
                <a:latin typeface="Calibri" pitchFamily="34" charset="0"/>
              </a:rPr>
              <a:t>stěhovavý</a:t>
            </a:r>
          </a:p>
        </p:txBody>
      </p:sp>
      <p:pic>
        <p:nvPicPr>
          <p:cNvPr id="18435" name="Picture 4" descr="http://ts1.mm.bing.net/images/thumbnail.aspx?q=1343730620860&amp;id=40f12c8fe06eee1eeae67cae9695d93a&amp;url=http%3a%2f%2fwww.biolib.cz%2fIMG%2fGAL%2f12539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32363" y="4375150"/>
            <a:ext cx="2857500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850" y="620713"/>
            <a:ext cx="8266113" cy="26781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b="1" u="sng" dirty="0">
                <a:latin typeface="+mn-lt"/>
              </a:rPr>
              <a:t>k</a:t>
            </a:r>
            <a:r>
              <a:rPr lang="cs-CZ" sz="2800" b="1" u="sng" dirty="0">
                <a:latin typeface="+mn-lt"/>
              </a:rPr>
              <a:t>áně lesní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sz="2800" dirty="0">
                <a:latin typeface="+mn-lt"/>
              </a:rPr>
              <a:t>n</a:t>
            </a:r>
            <a:r>
              <a:rPr lang="cs-CZ" sz="2800" dirty="0">
                <a:latin typeface="+mn-lt"/>
              </a:rPr>
              <a:t>ejproměnlivější zbarvení opeření od bílé po černou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sz="2800" dirty="0">
                <a:latin typeface="+mn-lt"/>
              </a:rPr>
              <a:t>k</a:t>
            </a:r>
            <a:r>
              <a:rPr lang="cs-CZ" sz="2800" dirty="0">
                <a:latin typeface="+mn-lt"/>
              </a:rPr>
              <a:t>ořist si vyhlédne při plachtění nebo třepotání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sz="2800" dirty="0">
                <a:latin typeface="+mn-lt"/>
              </a:rPr>
              <a:t>h</a:t>
            </a:r>
            <a:r>
              <a:rPr lang="cs-CZ" sz="2800" dirty="0">
                <a:latin typeface="+mn-lt"/>
              </a:rPr>
              <a:t>nízdo vysoko na stromech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sz="2800" dirty="0">
                <a:latin typeface="+mn-lt"/>
              </a:rPr>
              <a:t>h</a:t>
            </a:r>
            <a:r>
              <a:rPr lang="cs-CZ" sz="2800" dirty="0">
                <a:latin typeface="+mn-lt"/>
              </a:rPr>
              <a:t>raboši, plazi, obojživelníci, mladí ptáci, hmyz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+mn-lt"/>
            </a:endParaRPr>
          </a:p>
        </p:txBody>
      </p:sp>
      <p:pic>
        <p:nvPicPr>
          <p:cNvPr id="20482" name="Picture 2" descr="Buteo buteo 1 (Lukasz Lukasik)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5963" y="3644900"/>
            <a:ext cx="3355975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4" descr="http://upload.wikimedia.org/wikipedia/commons/thumb/e/ea/Buzzard.jpg/220px-Buzzard.jpg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84663" y="3644900"/>
            <a:ext cx="3463925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8313" y="549275"/>
            <a:ext cx="7343775" cy="26765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b="1" u="sng" dirty="0">
                <a:latin typeface="+mn-lt"/>
              </a:rPr>
              <a:t>j</a:t>
            </a:r>
            <a:r>
              <a:rPr lang="cs-CZ" sz="2800" b="1" u="sng" dirty="0">
                <a:latin typeface="+mn-lt"/>
              </a:rPr>
              <a:t>estřáb lesní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>
                <a:latin typeface="+mn-lt"/>
              </a:rPr>
              <a:t>- dlouhý ocas – létá mezi stromy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>
                <a:latin typeface="+mn-lt"/>
              </a:rPr>
              <a:t>- samec šedá horní část těla s modrým nádechem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>
                <a:latin typeface="+mn-lt"/>
              </a:rPr>
              <a:t>- menší než samice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>
                <a:latin typeface="+mn-lt"/>
              </a:rPr>
              <a:t>- loví veverky, sojky, holuby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cs-CZ" sz="2800" dirty="0">
              <a:latin typeface="+mn-lt"/>
            </a:endParaRPr>
          </a:p>
        </p:txBody>
      </p:sp>
      <p:pic>
        <p:nvPicPr>
          <p:cNvPr id="22530" name="Picture 2" descr="http://ts4.mm.bing.net/images/thumbnail.aspx?q=1345389926083&amp;id=110214098a6fd35297b841477426193d&amp;url=http%3a%2f%2fupload.wikimedia.org%2fwikipedia%2fcommons%2fthumb%2f5%2f58%2fAccipiter_gentilisAAP045CA.jpg%2f255px-Accipiter_gentilisAAP045C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84438" y="3300413"/>
            <a:ext cx="2970212" cy="276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TextovéPole 4"/>
          <p:cNvSpPr txBox="1">
            <a:spLocks noChangeArrowheads="1"/>
          </p:cNvSpPr>
          <p:nvPr/>
        </p:nvSpPr>
        <p:spPr bwMode="auto">
          <a:xfrm>
            <a:off x="1908175" y="6308725"/>
            <a:ext cx="44354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Calibri" pitchFamily="34" charset="0"/>
              </a:rPr>
              <a:t>                        </a:t>
            </a:r>
            <a:r>
              <a:rPr lang="cs-CZ" sz="2800">
                <a:latin typeface="Calibri" pitchFamily="34" charset="0"/>
              </a:rPr>
              <a:t>mládě              samec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188" y="549275"/>
            <a:ext cx="8289925" cy="18145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b="1" u="sng" dirty="0">
                <a:latin typeface="+mn-lt"/>
              </a:rPr>
              <a:t>p</a:t>
            </a:r>
            <a:r>
              <a:rPr lang="cs-CZ" sz="2800" b="1" u="sng" dirty="0">
                <a:latin typeface="+mn-lt"/>
              </a:rPr>
              <a:t>oštolka obecná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>
                <a:latin typeface="+mn-lt"/>
              </a:rPr>
              <a:t>- samice a mladí rezavý hřbet, samec světle šedou hlavu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>
                <a:latin typeface="+mn-lt"/>
              </a:rPr>
              <a:t>a ocas, červenavě hnědý hřbet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>
                <a:latin typeface="+mn-lt"/>
              </a:rPr>
              <a:t>- třepotavý let – hledání kořisti, střemhlavý let - lov </a:t>
            </a:r>
            <a:endParaRPr lang="cs-CZ" sz="2800" dirty="0">
              <a:latin typeface="+mn-lt"/>
            </a:endParaRPr>
          </a:p>
        </p:txBody>
      </p:sp>
      <p:pic>
        <p:nvPicPr>
          <p:cNvPr id="24578" name="Picture 2" descr="Poštolka obecná - samec">
            <a:hlinkClick r:id="rId3" tooltip="Poštolka obecná - samec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87675" y="2852738"/>
            <a:ext cx="2520950" cy="355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750" y="407988"/>
            <a:ext cx="6210300" cy="18161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b="1" u="sng" dirty="0">
                <a:latin typeface="+mn-lt"/>
              </a:rPr>
              <a:t>s</a:t>
            </a:r>
            <a:r>
              <a:rPr lang="cs-CZ" sz="2800" b="1" u="sng" dirty="0">
                <a:latin typeface="+mn-lt"/>
              </a:rPr>
              <a:t>okol stěhovavý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>
                <a:latin typeface="+mn-lt"/>
              </a:rPr>
              <a:t>- velikost havrana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>
                <a:latin typeface="+mn-lt"/>
              </a:rPr>
              <a:t>- nejnápadnější – tmavý vous na bílé tváři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>
                <a:latin typeface="+mn-lt"/>
              </a:rPr>
              <a:t>- loví v letu, střemhlavý let 300 km/h</a:t>
            </a:r>
            <a:endParaRPr lang="cs-CZ" sz="2800" dirty="0">
              <a:latin typeface="+mn-lt"/>
            </a:endParaRPr>
          </a:p>
        </p:txBody>
      </p:sp>
      <p:pic>
        <p:nvPicPr>
          <p:cNvPr id="26626" name="Picture 2" descr="http://ts4.mm.bing.net/images/thumbnail.aspx?q=1365242227383&amp;id=a12de7f32681366bbf839dde90cac531&amp;url=http%3a%2f%2fupload.wikimedia.org%2fwikipedia%2fcommons%2fthumb%2f3%2f33%2fAccipiter_gentilis_-injured_Goshawk.jpg%2f235px-Accipiter_gentilis_-injured_Goshawk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11413" y="2924175"/>
            <a:ext cx="2952750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3850" y="549275"/>
            <a:ext cx="8496300" cy="18145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b="1" u="sng" dirty="0">
                <a:latin typeface="+mn-lt"/>
              </a:rPr>
              <a:t>o</a:t>
            </a:r>
            <a:r>
              <a:rPr lang="cs-CZ" sz="2800" b="1" u="sng" dirty="0">
                <a:latin typeface="+mn-lt"/>
              </a:rPr>
              <a:t>rel skalní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>
                <a:latin typeface="+mn-lt"/>
              </a:rPr>
              <a:t>- samice výrazně větší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>
                <a:latin typeface="+mn-lt"/>
              </a:rPr>
              <a:t>- zbarvení – od černo hnědé po tmavě hnědou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>
                <a:latin typeface="+mn-lt"/>
              </a:rPr>
              <a:t>- kořist odnáší na vyvýšené místo, zobákem ji roztrhá</a:t>
            </a:r>
            <a:endParaRPr lang="cs-CZ" sz="2800" dirty="0">
              <a:latin typeface="+mn-lt"/>
            </a:endParaRPr>
          </a:p>
        </p:txBody>
      </p:sp>
      <p:pic>
        <p:nvPicPr>
          <p:cNvPr id="28674" name="Picture 2" descr="Orel skalní">
            <a:hlinkClick r:id="rId3" tooltip="Orel skalní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51050" y="3284538"/>
            <a:ext cx="4213225" cy="280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288" y="549275"/>
            <a:ext cx="8405812" cy="31083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b="1" u="sng" dirty="0">
                <a:latin typeface="+mn-lt"/>
              </a:rPr>
              <a:t>o</a:t>
            </a:r>
            <a:r>
              <a:rPr lang="cs-CZ" sz="2800" b="1" u="sng" dirty="0">
                <a:latin typeface="+mn-lt"/>
              </a:rPr>
              <a:t>rel mořský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>
                <a:latin typeface="+mn-lt"/>
              </a:rPr>
              <a:t>- největší dravec žijící v ČR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>
                <a:latin typeface="+mn-lt"/>
              </a:rPr>
              <a:t>- žlutý hákovitý zobák, krátký bílý ocas, hlava a krk světlý,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>
                <a:latin typeface="+mn-lt"/>
              </a:rPr>
              <a:t> </a:t>
            </a:r>
            <a:r>
              <a:rPr lang="cs-CZ" sz="2800" dirty="0">
                <a:latin typeface="+mn-lt"/>
              </a:rPr>
              <a:t> zbytek těla tmavě hnědý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>
                <a:latin typeface="+mn-lt"/>
              </a:rPr>
              <a:t>- za letu – široká křídla s roztaženými  letkami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>
                <a:latin typeface="+mn-lt"/>
              </a:rPr>
              <a:t>- ryby, vodní ptáky, savce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>
                <a:latin typeface="+mn-lt"/>
              </a:rPr>
              <a:t>- velké hnízdo na stromě u vody</a:t>
            </a:r>
            <a:endParaRPr lang="cs-CZ" sz="2800" dirty="0">
              <a:latin typeface="+mn-lt"/>
            </a:endParaRPr>
          </a:p>
        </p:txBody>
      </p:sp>
      <p:pic>
        <p:nvPicPr>
          <p:cNvPr id="30722" name="Picture 2" descr="Orel mořský">
            <a:hlinkClick r:id="rId3" tooltip="Orel mořský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71550" y="4005263"/>
            <a:ext cx="3351213" cy="251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3" name="Picture 4" descr="http://upload.wikimedia.org/wikipedia/commons/thumb/6/61/Orel_mo%C5%99sk%C3%BD.jpg/220px-Orel_mo%C5%99sk%C3%BD.jpg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16463" y="4149725"/>
            <a:ext cx="3160712" cy="237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ovéPole 1"/>
          <p:cNvSpPr txBox="1">
            <a:spLocks noChangeArrowheads="1"/>
          </p:cNvSpPr>
          <p:nvPr/>
        </p:nvSpPr>
        <p:spPr bwMode="auto">
          <a:xfrm>
            <a:off x="755650" y="188913"/>
            <a:ext cx="345598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b="1">
                <a:solidFill>
                  <a:srgbClr val="FF0000"/>
                </a:solidFill>
                <a:latin typeface="Calibri" pitchFamily="34" charset="0"/>
              </a:rPr>
              <a:t>Poznej tyto dravce</a:t>
            </a:r>
          </a:p>
        </p:txBody>
      </p:sp>
      <p:pic>
        <p:nvPicPr>
          <p:cNvPr id="36866" name="Picture 2" descr="Buteo buteo 1 (Lukasz Lukasik)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950" y="836613"/>
            <a:ext cx="2874963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7" name="Picture 2" descr="Orel mořský">
            <a:hlinkClick r:id="rId5" tooltip="Orel mořský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62275" y="836613"/>
            <a:ext cx="2847975" cy="214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8" name="Picture 2" descr="Orel skalní">
            <a:hlinkClick r:id="rId7" tooltip="Orel skalní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745163" y="836613"/>
            <a:ext cx="3311525" cy="220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9" name="Picture 2" descr="http://ts4.mm.bing.net/images/thumbnail.aspx?q=1345389926083&amp;id=110214098a6fd35297b841477426193d&amp;url=http%3a%2f%2fupload.wikimedia.org%2fwikipedia%2fcommons%2fthumb%2f5%2f58%2fAccipiter_gentilisAAP045CA.jpg%2f255px-Accipiter_gentilisAAP045CA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109913" y="3832225"/>
            <a:ext cx="2552700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0" name="Picture 2" descr="http://ts4.mm.bing.net/images/thumbnail.aspx?q=1365242227383&amp;id=a12de7f32681366bbf839dde90cac531&amp;url=http%3a%2f%2fupload.wikimedia.org%2fwikipedia%2fcommons%2fthumb%2f3%2f33%2fAccipiter_gentilis_-injured_Goshawk.jpg%2f235px-Accipiter_gentilis_-injured_Goshawk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79388" y="3670300"/>
            <a:ext cx="2413000" cy="241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1" name="Picture 2" descr="Poštolka obecná - samec">
            <a:hlinkClick r:id="rId11" tooltip="Poštolka obecná - samec"/>
          </p:cNvPr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227763" y="3695700"/>
            <a:ext cx="1758950" cy="247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72" name="TextovéPole 8"/>
          <p:cNvSpPr txBox="1">
            <a:spLocks noChangeArrowheads="1"/>
          </p:cNvSpPr>
          <p:nvPr/>
        </p:nvSpPr>
        <p:spPr bwMode="auto">
          <a:xfrm>
            <a:off x="1042988" y="3141663"/>
            <a:ext cx="65103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 b="1">
                <a:solidFill>
                  <a:srgbClr val="FF0000"/>
                </a:solidFill>
                <a:latin typeface="Calibri" pitchFamily="34" charset="0"/>
              </a:rPr>
              <a:t>1                                        2                                             3</a:t>
            </a:r>
          </a:p>
        </p:txBody>
      </p:sp>
      <p:sp>
        <p:nvSpPr>
          <p:cNvPr id="36873" name="TextovéPole 9"/>
          <p:cNvSpPr txBox="1">
            <a:spLocks noChangeArrowheads="1"/>
          </p:cNvSpPr>
          <p:nvPr/>
        </p:nvSpPr>
        <p:spPr bwMode="auto">
          <a:xfrm>
            <a:off x="1042988" y="6208713"/>
            <a:ext cx="65103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 b="1">
                <a:solidFill>
                  <a:srgbClr val="FF0000"/>
                </a:solidFill>
                <a:latin typeface="Calibri" pitchFamily="34" charset="0"/>
              </a:rPr>
              <a:t>4                                         5                                            6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ovéPole 1"/>
          <p:cNvSpPr txBox="1">
            <a:spLocks noChangeArrowheads="1"/>
          </p:cNvSpPr>
          <p:nvPr/>
        </p:nvSpPr>
        <p:spPr bwMode="auto">
          <a:xfrm>
            <a:off x="755650" y="620713"/>
            <a:ext cx="413385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800" b="1">
                <a:solidFill>
                  <a:srgbClr val="FF0000"/>
                </a:solidFill>
                <a:latin typeface="Calibri" pitchFamily="34" charset="0"/>
              </a:rPr>
              <a:t>Kontrola poznávání dravců</a:t>
            </a:r>
          </a:p>
          <a:p>
            <a:endParaRPr lang="cs-CZ" sz="2800" b="1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" name="TextovéPole 2"/>
          <p:cNvSpPr txBox="1">
            <a:spLocks noChangeArrowheads="1"/>
          </p:cNvSpPr>
          <p:nvPr/>
        </p:nvSpPr>
        <p:spPr bwMode="auto">
          <a:xfrm>
            <a:off x="900113" y="1574800"/>
            <a:ext cx="3136900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514350" indent="-514350">
              <a:buFontTx/>
              <a:buAutoNum type="arabicParenR"/>
            </a:pPr>
            <a:r>
              <a:rPr lang="cs-CZ" sz="2800" b="1">
                <a:latin typeface="Calibri" pitchFamily="34" charset="0"/>
              </a:rPr>
              <a:t>Káně lesní</a:t>
            </a:r>
          </a:p>
          <a:p>
            <a:pPr marL="514350" indent="-514350">
              <a:buFontTx/>
              <a:buAutoNum type="arabicParenR"/>
            </a:pPr>
            <a:r>
              <a:rPr lang="cs-CZ" sz="2800" b="1">
                <a:latin typeface="Calibri" pitchFamily="34" charset="0"/>
              </a:rPr>
              <a:t>Orel mořský</a:t>
            </a:r>
          </a:p>
          <a:p>
            <a:pPr marL="514350" indent="-514350">
              <a:buFontTx/>
              <a:buAutoNum type="arabicParenR"/>
            </a:pPr>
            <a:r>
              <a:rPr lang="cs-CZ" sz="2800" b="1">
                <a:latin typeface="Calibri" pitchFamily="34" charset="0"/>
              </a:rPr>
              <a:t>Orel skalní</a:t>
            </a:r>
          </a:p>
          <a:p>
            <a:pPr marL="514350" indent="-514350">
              <a:buFontTx/>
              <a:buAutoNum type="arabicParenR"/>
            </a:pPr>
            <a:r>
              <a:rPr lang="cs-CZ" sz="2800" b="1">
                <a:latin typeface="Calibri" pitchFamily="34" charset="0"/>
              </a:rPr>
              <a:t>Sokol stěhovavý</a:t>
            </a:r>
          </a:p>
          <a:p>
            <a:pPr marL="514350" indent="-514350">
              <a:buFontTx/>
              <a:buAutoNum type="arabicParenR"/>
            </a:pPr>
            <a:r>
              <a:rPr lang="cs-CZ" sz="2800" b="1">
                <a:latin typeface="Calibri" pitchFamily="34" charset="0"/>
              </a:rPr>
              <a:t>Jestřáb lesní</a:t>
            </a:r>
          </a:p>
          <a:p>
            <a:pPr marL="514350" indent="-514350">
              <a:buFontTx/>
              <a:buAutoNum type="arabicParenR"/>
            </a:pPr>
            <a:r>
              <a:rPr lang="cs-CZ" sz="2800" b="1">
                <a:latin typeface="Calibri" pitchFamily="34" charset="0"/>
              </a:rPr>
              <a:t>Poštolka obecná</a:t>
            </a:r>
          </a:p>
          <a:p>
            <a:pPr marL="514350" indent="-514350">
              <a:buFontTx/>
              <a:buAutoNum type="arabicParenR"/>
            </a:pPr>
            <a:endParaRPr lang="cs-CZ" sz="2800" b="1">
              <a:latin typeface="Calibri" pitchFamily="34" charset="0"/>
            </a:endParaRPr>
          </a:p>
          <a:p>
            <a:pPr marL="514350" indent="-514350">
              <a:buFontTx/>
              <a:buAutoNum type="arabicParenR"/>
            </a:pPr>
            <a:endParaRPr lang="cs-CZ" sz="2800" b="1">
              <a:latin typeface="Calibri" pitchFamily="34" charset="0"/>
            </a:endParaRPr>
          </a:p>
          <a:p>
            <a:pPr marL="514350" indent="-514350">
              <a:buFontTx/>
              <a:buAutoNum type="arabicParenR"/>
            </a:pPr>
            <a:endParaRPr lang="cs-CZ" sz="2800" b="1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213</Words>
  <Application>Microsoft Office PowerPoint</Application>
  <PresentationFormat>Předvádění na obrazovce (4:3)</PresentationFormat>
  <Paragraphs>60</Paragraphs>
  <Slides>9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Šablona návrhu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Calibri</vt:lpstr>
      <vt:lpstr>Arial</vt:lpstr>
      <vt:lpstr>Motiv systému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Milan</dc:creator>
  <cp:lastModifiedBy>JV</cp:lastModifiedBy>
  <cp:revision>22</cp:revision>
  <dcterms:created xsi:type="dcterms:W3CDTF">2011-12-04T17:50:53Z</dcterms:created>
  <dcterms:modified xsi:type="dcterms:W3CDTF">2020-06-05T07:48:57Z</dcterms:modified>
</cp:coreProperties>
</file>