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8" r:id="rId2"/>
    <p:sldId id="269" r:id="rId3"/>
    <p:sldId id="257" r:id="rId4"/>
    <p:sldId id="352" r:id="rId5"/>
    <p:sldId id="369" r:id="rId6"/>
    <p:sldId id="370" r:id="rId7"/>
    <p:sldId id="371" r:id="rId8"/>
    <p:sldId id="372" r:id="rId9"/>
    <p:sldId id="374" r:id="rId10"/>
    <p:sldId id="373" r:id="rId11"/>
    <p:sldId id="375" r:id="rId12"/>
    <p:sldId id="353" r:id="rId13"/>
    <p:sldId id="376" r:id="rId14"/>
    <p:sldId id="379" r:id="rId15"/>
    <p:sldId id="378" r:id="rId16"/>
    <p:sldId id="377" r:id="rId17"/>
    <p:sldId id="367" r:id="rId18"/>
    <p:sldId id="368" r:id="rId19"/>
    <p:sldId id="271" r:id="rId20"/>
    <p:sldId id="36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9982" autoAdjust="0"/>
  </p:normalViewPr>
  <p:slideViewPr>
    <p:cSldViewPr>
      <p:cViewPr>
        <p:scale>
          <a:sx n="64" d="100"/>
          <a:sy n="64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08CC-E072-423C-9C53-30F7F28749BB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7206-BEA3-44F2-99FB-8DB3B811E2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4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Soubor:Emoe.jpg.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28.7.2011 [cit. 2012-12-11]. Dostupné z: http://cs.wikipedia.org/wiki/Emu_australsk%C3%BD </a:t>
            </a:r>
          </a:p>
          <a:p>
            <a:r>
              <a:rPr lang="cs-CZ" dirty="0" err="1" smtClean="0"/>
              <a:t>Soubor:Manchot</a:t>
            </a:r>
            <a:r>
              <a:rPr lang="cs-CZ" dirty="0" smtClean="0"/>
              <a:t> </a:t>
            </a:r>
            <a:r>
              <a:rPr lang="cs-CZ" dirty="0" err="1" smtClean="0"/>
              <a:t>royal</a:t>
            </a:r>
            <a:r>
              <a:rPr lang="cs-CZ" dirty="0" smtClean="0"/>
              <a:t> - King Penguin.jpg.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17.6.2008 [cit. 2012-12-11]. Dostupné z: http://cs.wikipedia.org/wiki/Tu%C4%8D%C5%88%C3%A1k_patagonsk%C3%BD </a:t>
            </a:r>
          </a:p>
          <a:p>
            <a:r>
              <a:rPr lang="cs-CZ" dirty="0" err="1" smtClean="0"/>
              <a:t>Soubor:White</a:t>
            </a:r>
            <a:r>
              <a:rPr lang="cs-CZ" dirty="0" smtClean="0"/>
              <a:t> </a:t>
            </a:r>
            <a:r>
              <a:rPr lang="cs-CZ" dirty="0" err="1" smtClean="0"/>
              <a:t>Stork</a:t>
            </a:r>
            <a:r>
              <a:rPr lang="cs-CZ" dirty="0" smtClean="0"/>
              <a:t> (</a:t>
            </a:r>
            <a:r>
              <a:rPr lang="cs-CZ" dirty="0" err="1" smtClean="0"/>
              <a:t>Ciconia</a:t>
            </a:r>
            <a:r>
              <a:rPr lang="cs-CZ" dirty="0" smtClean="0"/>
              <a:t> </a:t>
            </a:r>
            <a:r>
              <a:rPr lang="cs-CZ" dirty="0" err="1" smtClean="0"/>
              <a:t>ciconia</a:t>
            </a:r>
            <a:r>
              <a:rPr lang="cs-CZ" dirty="0" smtClean="0"/>
              <a:t>).</a:t>
            </a:r>
            <a:r>
              <a:rPr lang="cs-CZ" dirty="0" err="1" smtClean="0"/>
              <a:t>jpg</a:t>
            </a:r>
            <a:r>
              <a:rPr lang="cs-CZ" dirty="0" smtClean="0"/>
              <a:t>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17.7.2005 [cit. 2012-12-11]. Dostupné z: http://cs.wikipedia.org/wiki/%C4%8C%C3%A1p_b%C3%ADl%C3%BD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Soubor:Mallard</a:t>
            </a:r>
            <a:r>
              <a:rPr lang="cs-CZ" dirty="0" smtClean="0"/>
              <a:t> 080508.jpg.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9.5.2008 [cit. 2012-12-11]. Dostupné z: http://cs.wikipedia.org/wiki/Kachna_divok%C3%A1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Soubor:Mallard</a:t>
            </a:r>
            <a:r>
              <a:rPr lang="cs-CZ" dirty="0" smtClean="0"/>
              <a:t> 080508.jpg.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9.5.2008 [cit. 2012-12-11]. Dostupné z: http://cs.wikipedia.org/wiki/Kachna_divok%C3%A1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Soubor:Kaczka </a:t>
            </a:r>
            <a:r>
              <a:rPr lang="cs-CZ" dirty="0" err="1" smtClean="0"/>
              <a:t>krzyzowka</a:t>
            </a:r>
            <a:r>
              <a:rPr lang="cs-CZ" dirty="0" smtClean="0"/>
              <a:t> samica.jpg.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30.12.2004 [cit. 2012-12-11]. Dostupné z: http://cs.wikipedia.org/wiki/Kachna_divok%C3%A1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62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Soubor:Greylag-Goose.jpg.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4.5.2008 [cit. 2012-12-11]. Dostupné z: http://cs.wikipedia.org/wiki/Husa_velk%C3%A1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Soubor:Graylag </a:t>
            </a:r>
            <a:r>
              <a:rPr lang="cs-CZ" dirty="0" err="1" smtClean="0"/>
              <a:t>geese</a:t>
            </a:r>
            <a:r>
              <a:rPr lang="cs-CZ" dirty="0" smtClean="0"/>
              <a:t> (</a:t>
            </a:r>
            <a:r>
              <a:rPr lang="cs-CZ" dirty="0" err="1" smtClean="0"/>
              <a:t>Anser</a:t>
            </a:r>
            <a:r>
              <a:rPr lang="cs-CZ" dirty="0" smtClean="0"/>
              <a:t> </a:t>
            </a:r>
            <a:r>
              <a:rPr lang="cs-CZ" dirty="0" err="1" smtClean="0"/>
              <a:t>anser</a:t>
            </a:r>
            <a:r>
              <a:rPr lang="cs-CZ" dirty="0" smtClean="0"/>
              <a:t>) in </a:t>
            </a:r>
            <a:r>
              <a:rPr lang="cs-CZ" dirty="0" err="1" smtClean="0"/>
              <a:t>flight</a:t>
            </a:r>
            <a:r>
              <a:rPr lang="cs-CZ" dirty="0" smtClean="0"/>
              <a:t> 1700.jpg.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2.9.2008 [cit. 2012-12-11]. Dostupné z: http://cs.wikipedia.org/wiki/Husa_velk%C3%A1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Soubor:CygneVaires.jpg.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6.11.2007 [cit. 2012-12-11]. Dostupné z: http://cs.wikipedia.org/wiki/Labu%C5%A5_velk%C3%A1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Soubor:Mute</a:t>
            </a:r>
            <a:r>
              <a:rPr lang="cs-CZ" dirty="0" smtClean="0"/>
              <a:t> </a:t>
            </a:r>
            <a:r>
              <a:rPr lang="cs-CZ" dirty="0" err="1" smtClean="0"/>
              <a:t>Swan</a:t>
            </a:r>
            <a:r>
              <a:rPr lang="cs-CZ" dirty="0" smtClean="0"/>
              <a:t> </a:t>
            </a:r>
            <a:r>
              <a:rPr lang="cs-CZ" dirty="0" err="1" smtClean="0"/>
              <a:t>Cygnets</a:t>
            </a:r>
            <a:r>
              <a:rPr lang="cs-CZ" dirty="0" smtClean="0"/>
              <a:t> detail.jpg.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18.7.2007 [cit. 2012-12-11]. Dostupné z: http://cs.wikipedia.org/wiki/Labu%C5%A5_velk%C3%A1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Soubor:CygneVaires.jpg.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6.11.2007 [cit. 2012-12-11]. Dostupné z: http://cs.wikipedia.org/wiki/Labu%C5%A5_velk%C3%A1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20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20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5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5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Soubor:Ostriches cape point cropped.jpg.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23.2.2008 [cit. 2012-10-30]. Dostupné z: http://cs.wikipedia.org/wiki/P%C5%A1tros_dvouprst%C3%BD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Soubor:Ostriches cape point cropped.jpg.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23.2.2008 [cit. 2012-10-30]. Dostupné z: http://cs.wikipedia.org/wiki/P%C5%A1tros_dvouprst%C3%BD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Soubor:Emoe.jpg.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28.7.2011 [cit. 2012-12-11]. Dostupné z: http://cs.wikipedia.org/wiki/Emu_australsk%C3%BD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Soubor:Greater </a:t>
            </a:r>
            <a:r>
              <a:rPr lang="cs-CZ" dirty="0" err="1" smtClean="0"/>
              <a:t>Rhea</a:t>
            </a:r>
            <a:r>
              <a:rPr lang="cs-CZ" dirty="0" smtClean="0"/>
              <a:t> (</a:t>
            </a:r>
            <a:r>
              <a:rPr lang="cs-CZ" dirty="0" err="1" smtClean="0"/>
              <a:t>Rhea</a:t>
            </a:r>
            <a:r>
              <a:rPr lang="cs-CZ" dirty="0" smtClean="0"/>
              <a:t> </a:t>
            </a:r>
            <a:r>
              <a:rPr lang="cs-CZ" dirty="0" err="1" smtClean="0"/>
              <a:t>americana</a:t>
            </a:r>
            <a:r>
              <a:rPr lang="cs-CZ" dirty="0" smtClean="0"/>
              <a:t>) -Argentina-8.jpg.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30.10.2008 [cit. 2012-12-11]. Dostupné z: http://cs.wikipedia.org/wiki/Nandu_pampov%C3%BD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Soubor:Emperor </a:t>
            </a:r>
            <a:r>
              <a:rPr lang="cs-CZ" dirty="0" err="1" smtClean="0"/>
              <a:t>Penguin</a:t>
            </a:r>
            <a:r>
              <a:rPr lang="cs-CZ" dirty="0" smtClean="0"/>
              <a:t> </a:t>
            </a:r>
            <a:r>
              <a:rPr lang="cs-CZ" dirty="0" err="1" smtClean="0"/>
              <a:t>Manchot</a:t>
            </a:r>
            <a:r>
              <a:rPr lang="cs-CZ" dirty="0" smtClean="0"/>
              <a:t> empereur.jpg.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4.6.2008 [cit. 2012-12-11]. Dostupné z: http://cs.wikipedia.org/wiki/Tu%C4%8D%C5%88%C3%A1ci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Soubor:White</a:t>
            </a:r>
            <a:r>
              <a:rPr lang="cs-CZ" dirty="0" smtClean="0"/>
              <a:t> </a:t>
            </a:r>
            <a:r>
              <a:rPr lang="cs-CZ" dirty="0" err="1" smtClean="0"/>
              <a:t>Stork</a:t>
            </a:r>
            <a:r>
              <a:rPr lang="cs-CZ" dirty="0" smtClean="0"/>
              <a:t> (</a:t>
            </a:r>
            <a:r>
              <a:rPr lang="cs-CZ" dirty="0" err="1" smtClean="0"/>
              <a:t>Ciconia</a:t>
            </a:r>
            <a:r>
              <a:rPr lang="cs-CZ" dirty="0" smtClean="0"/>
              <a:t> </a:t>
            </a:r>
            <a:r>
              <a:rPr lang="cs-CZ" dirty="0" err="1" smtClean="0"/>
              <a:t>ciconia</a:t>
            </a:r>
            <a:r>
              <a:rPr lang="cs-CZ" dirty="0" smtClean="0"/>
              <a:t>).</a:t>
            </a:r>
            <a:r>
              <a:rPr lang="cs-CZ" dirty="0" err="1" smtClean="0"/>
              <a:t>jpg</a:t>
            </a:r>
            <a:r>
              <a:rPr lang="cs-CZ" dirty="0" smtClean="0"/>
              <a:t>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17.7.2005 [cit. 2012-12-11]. </a:t>
            </a:r>
            <a:r>
              <a:rPr lang="cs-CZ" smtClean="0"/>
              <a:t>Dostupné z: http://cs.wikipedia.org/wiki/%C4%8C%C3%A1p_b%C3%ADl%C3%BD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Soubor:Ciconia </a:t>
            </a:r>
            <a:r>
              <a:rPr lang="cs-CZ" dirty="0" err="1" smtClean="0"/>
              <a:t>nigra</a:t>
            </a:r>
            <a:r>
              <a:rPr lang="cs-CZ" dirty="0" smtClean="0"/>
              <a:t> 1 (Marek </a:t>
            </a:r>
            <a:r>
              <a:rPr lang="cs-CZ" dirty="0" err="1" smtClean="0"/>
              <a:t>Szczepanek</a:t>
            </a:r>
            <a:r>
              <a:rPr lang="cs-CZ" dirty="0" smtClean="0"/>
              <a:t>).</a:t>
            </a:r>
            <a:r>
              <a:rPr lang="cs-CZ" dirty="0" err="1" smtClean="0"/>
              <a:t>jpg</a:t>
            </a:r>
            <a:r>
              <a:rPr lang="cs-CZ" dirty="0" smtClean="0"/>
              <a:t>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23.1.2005 [cit. 2012-12-11]. Dostupné z: http://cs.wikipedia.org/wiki/%C4%8C%C3%A1p_%C4%8Dern%C3%BD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Soubor:Čáp</a:t>
            </a:r>
            <a:r>
              <a:rPr lang="cs-CZ" dirty="0" smtClean="0"/>
              <a:t> černý.JPG.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24.6.2012 [cit. 2012-12-11]. Dostupné z: http://cs.wikipedia.org/wiki/%C4%8C%C3%A1p_%C4%8Dern%C3%BD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Soubor:Ciconia </a:t>
            </a:r>
            <a:r>
              <a:rPr lang="cs-CZ" dirty="0" err="1" smtClean="0"/>
              <a:t>nigra</a:t>
            </a:r>
            <a:r>
              <a:rPr lang="cs-CZ" dirty="0" smtClean="0"/>
              <a:t> </a:t>
            </a:r>
            <a:r>
              <a:rPr lang="cs-CZ" dirty="0" err="1" smtClean="0"/>
              <a:t>Eurasian</a:t>
            </a:r>
            <a:r>
              <a:rPr lang="cs-CZ" dirty="0" smtClean="0"/>
              <a:t> </a:t>
            </a:r>
            <a:r>
              <a:rPr lang="cs-CZ" dirty="0" err="1" smtClean="0"/>
              <a:t>Migration</a:t>
            </a:r>
            <a:r>
              <a:rPr lang="cs-CZ" dirty="0" smtClean="0"/>
              <a:t> .</a:t>
            </a:r>
            <a:r>
              <a:rPr lang="cs-CZ" dirty="0" err="1" smtClean="0"/>
              <a:t>png</a:t>
            </a:r>
            <a:r>
              <a:rPr lang="cs-CZ" dirty="0" smtClean="0"/>
              <a:t>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8.1.2006 [cit. 2012-12-11]. Dostupné z: http://cs.wikipedia.org/wiki/%C4%8C%C3%A1p_%C4%8Dern%C3%BD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Soubor:Ardea </a:t>
            </a:r>
            <a:r>
              <a:rPr lang="cs-CZ" dirty="0" err="1" smtClean="0"/>
              <a:t>cinerea</a:t>
            </a:r>
            <a:r>
              <a:rPr lang="cs-CZ" dirty="0" smtClean="0"/>
              <a:t> 5 (Marek </a:t>
            </a:r>
            <a:r>
              <a:rPr lang="cs-CZ" dirty="0" err="1" smtClean="0"/>
              <a:t>Szczepanek</a:t>
            </a:r>
            <a:r>
              <a:rPr lang="cs-CZ" dirty="0" smtClean="0"/>
              <a:t>).</a:t>
            </a:r>
            <a:r>
              <a:rPr lang="cs-CZ" dirty="0" err="1" smtClean="0"/>
              <a:t>jpg</a:t>
            </a:r>
            <a:r>
              <a:rPr lang="cs-CZ" dirty="0" smtClean="0"/>
              <a:t>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31.10.2010 [cit. 2012-12-11]. Dostupné z: http://cs.wikipedia.org/wiki/Volavka_popelav%C3%A1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Soubor:Ardea </a:t>
            </a:r>
            <a:r>
              <a:rPr lang="cs-CZ" dirty="0" err="1" smtClean="0"/>
              <a:t>cinerea</a:t>
            </a:r>
            <a:r>
              <a:rPr lang="cs-CZ" dirty="0" smtClean="0"/>
              <a:t> map.png.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17.11.2006 [cit. 2012-12-11]. Dostupné z: http://cs.wikipedia.org/wiki/Volavka_popelav%C3%A1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07CF22-EFBE-49D0-BA08-AF086CF60541}" type="datetimeFigureOut">
              <a:rPr lang="cs-CZ" smtClean="0"/>
              <a:pPr/>
              <a:t>27.6.2013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20075"/>
              </p:ext>
            </p:extLst>
          </p:nvPr>
        </p:nvGraphicFramePr>
        <p:xfrm>
          <a:off x="1647825" y="404813"/>
          <a:ext cx="5849620" cy="2232660"/>
        </p:xfrm>
        <a:graphic>
          <a:graphicData uri="http://schemas.openxmlformats.org/drawingml/2006/table">
            <a:tbl>
              <a:tblPr firstRow="1" firstCol="1" bandRow="1"/>
              <a:tblGrid>
                <a:gridCol w="1779270"/>
                <a:gridCol w="4070350"/>
              </a:tblGrid>
              <a:tr h="4679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NÁZEV ŠKOLY: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Masarykova základní škola a mateřská škola Melč, okres Opava, příspěvková organizace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ČÍSLO PROJEKTU: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CZ.1.07/1.4.00/21.2623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AUTOR: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Mgr. </a:t>
                      </a: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Lumír</a:t>
                      </a:r>
                      <a:r>
                        <a:rPr lang="cs-CZ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Novák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NÁZEV: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VY_52_Inovace_Přírodopis_1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ČÍSLO </a:t>
                      </a:r>
                      <a:r>
                        <a:rPr lang="cs-CZ" sz="12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DUM: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TÉMA: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Řády</a:t>
                      </a:r>
                      <a:r>
                        <a:rPr lang="cs-CZ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ptáků I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ROČNÍK: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OBDOBÍ REALIZACE: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12/2012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79" name="Obráze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488" y="5516563"/>
            <a:ext cx="54070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Obrázek 5" descr="znak ško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8978" y="2917485"/>
            <a:ext cx="26289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Ciconia nigra 1 (Marek Szczepanek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9180512" cy="5949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LETCI </a:t>
            </a:r>
            <a:r>
              <a:rPr lang="cs-CZ" b="1" cap="none" dirty="0" smtClean="0">
                <a:solidFill>
                  <a:schemeClr val="tx1"/>
                </a:solidFill>
              </a:rPr>
              <a:t/>
            </a:r>
            <a:br>
              <a:rPr lang="cs-CZ" b="1" cap="none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Řád - brodiví</a:t>
            </a:r>
            <a:endParaRPr lang="cs-CZ" b="1" cap="none" dirty="0">
              <a:solidFill>
                <a:schemeClr val="tx1"/>
              </a:solidFill>
            </a:endParaRPr>
          </a:p>
        </p:txBody>
      </p:sp>
      <p:pic>
        <p:nvPicPr>
          <p:cNvPr id="6148" name="Picture 4" descr="Soubor:&amp;Ccaron;áp &amp;ccaron;ern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2991155" cy="23762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-34856" y="5657671"/>
            <a:ext cx="599913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Čáp černý:</a:t>
            </a:r>
          </a:p>
          <a:p>
            <a:pPr marL="342900" indent="-342900">
              <a:buFontTx/>
              <a:buChar char="-"/>
            </a:pPr>
            <a:r>
              <a:rPr lang="cs-CZ" sz="2400" b="1" dirty="0" smtClean="0"/>
              <a:t>živí se převážně rybami</a:t>
            </a:r>
          </a:p>
          <a:p>
            <a:pPr marL="342900" indent="-342900">
              <a:buFontTx/>
              <a:buChar char="-"/>
            </a:pPr>
            <a:r>
              <a:rPr lang="cs-CZ" sz="2400" b="1" dirty="0" smtClean="0"/>
              <a:t>na zimu odlétá do teplých krajin – migrace</a:t>
            </a:r>
            <a:endParaRPr lang="cs-CZ" sz="2400" b="1" dirty="0"/>
          </a:p>
        </p:txBody>
      </p:sp>
      <p:pic>
        <p:nvPicPr>
          <p:cNvPr id="6150" name="Picture 6" descr="Soubor:Ciconia nigra Eurasian Migration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70" y="3580468"/>
            <a:ext cx="2582630" cy="32775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Ardea cinerea 5 (Marek Szczepanek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409"/>
            <a:ext cx="9144000" cy="59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LETCI </a:t>
            </a:r>
            <a:r>
              <a:rPr lang="cs-CZ" b="1" cap="none" dirty="0" smtClean="0">
                <a:solidFill>
                  <a:schemeClr val="tx1"/>
                </a:solidFill>
              </a:rPr>
              <a:t/>
            </a:r>
            <a:br>
              <a:rPr lang="cs-CZ" b="1" cap="none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Řád - brodiví</a:t>
            </a:r>
            <a:endParaRPr lang="cs-CZ" b="1" cap="none" dirty="0">
              <a:solidFill>
                <a:schemeClr val="tx1"/>
              </a:solidFill>
            </a:endParaRPr>
          </a:p>
        </p:txBody>
      </p:sp>
      <p:pic>
        <p:nvPicPr>
          <p:cNvPr id="7172" name="Picture 4" descr="Soubor:Ardea cinerea 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61574"/>
            <a:ext cx="3792215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054387"/>
            <a:ext cx="91440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Rozšíření volavky popelavé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smtClean="0">
                <a:latin typeface="Arial" charset="0"/>
              </a:rPr>
              <a:t>-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světle zeleně letní, tmavě zeleně celoroční, modře zimní </a:t>
            </a:r>
          </a:p>
        </p:txBody>
      </p:sp>
    </p:spTree>
    <p:extLst>
      <p:ext uri="{BB962C8B-B14F-4D97-AF65-F5344CB8AC3E}">
        <p14:creationId xmlns:p14="http://schemas.microsoft.com/office/powerpoint/2010/main" val="11655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Soubor:Mallard 080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3" y="1069890"/>
            <a:ext cx="8208912" cy="58180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" y="3024431"/>
            <a:ext cx="2411759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PEŘÍ je husté a promazávané výměškem kostrční žlázy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44763" y="1052736"/>
            <a:ext cx="29807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ZOBÁK – plochý s nehtem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-94" y="6485274"/>
            <a:ext cx="56200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ZADNÍ KONČETINY  s plovacími blánami mezi prsty</a:t>
            </a:r>
            <a:endParaRPr lang="cs-CZ" sz="20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8403175" y="1452846"/>
            <a:ext cx="98034" cy="1112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205880" y="4351295"/>
            <a:ext cx="1205880" cy="7195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487681" y="1889780"/>
            <a:ext cx="657082" cy="1190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3131840" y="1696427"/>
            <a:ext cx="457182" cy="1933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2"/>
          <p:cNvSpPr>
            <a:spLocks noGrp="1"/>
          </p:cNvSpPr>
          <p:nvPr>
            <p:ph type="title"/>
          </p:nvPr>
        </p:nvSpPr>
        <p:spPr>
          <a:xfrm>
            <a:off x="4572000" y="67472"/>
            <a:ext cx="436632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LETCI </a:t>
            </a:r>
            <a:r>
              <a:rPr lang="cs-CZ" b="1" cap="none" dirty="0" smtClean="0">
                <a:solidFill>
                  <a:schemeClr val="tx1"/>
                </a:solidFill>
              </a:rPr>
              <a:t/>
            </a:r>
            <a:br>
              <a:rPr lang="cs-CZ" b="1" cap="none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Řád - vrubozobí</a:t>
            </a:r>
            <a:endParaRPr lang="cs-CZ" b="1" cap="none" dirty="0">
              <a:solidFill>
                <a:schemeClr val="tx1"/>
              </a:solidFill>
            </a:endParaRPr>
          </a:p>
        </p:txBody>
      </p:sp>
      <p:pic>
        <p:nvPicPr>
          <p:cNvPr id="8194" name="Picture 2" descr="Soubor:Kaczka krzyzowka sam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4"/>
            <a:ext cx="3131840" cy="29874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89021" y="1503075"/>
            <a:ext cx="189866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POHLAVNÍ</a:t>
            </a:r>
          </a:p>
          <a:p>
            <a:pPr algn="ctr"/>
            <a:r>
              <a:rPr lang="cs-CZ" sz="2000" b="1" dirty="0" smtClean="0"/>
              <a:t>DVOJTVÁRNOST</a:t>
            </a:r>
            <a:endParaRPr 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977020" y="5837202"/>
            <a:ext cx="198746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cap="all" dirty="0" smtClean="0"/>
              <a:t>Kachna divoká</a:t>
            </a:r>
            <a:endParaRPr lang="cs-CZ" sz="2000" b="1" cap="all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2095" y="219928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KACHNA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/>
      <p:bldP spid="1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bor:Greylag-Go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5796137" cy="57961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78288" y="142528"/>
            <a:ext cx="36462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LETCI </a:t>
            </a:r>
            <a:r>
              <a:rPr lang="cs-CZ" b="1" cap="none" dirty="0" smtClean="0">
                <a:solidFill>
                  <a:schemeClr val="tx1"/>
                </a:solidFill>
              </a:rPr>
              <a:t/>
            </a:r>
            <a:br>
              <a:rPr lang="cs-CZ" b="1" cap="none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Řád - VRUBOZOBÍ</a:t>
            </a:r>
            <a:endParaRPr lang="cs-CZ" b="1" cap="none" dirty="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2" y="5561945"/>
            <a:ext cx="921002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u="sng" dirty="0" smtClean="0">
                <a:latin typeface="Arial" pitchFamily="34" charset="0"/>
                <a:cs typeface="Arial" pitchFamily="34" charset="0"/>
              </a:rPr>
              <a:t>Husa velká (divoká, šedá)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- je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naší největší původní husou, dorůstá délky 75-100 cm, v rozpětí křídel měří 147-180 cm a váží 2,5-4 kg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společně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 </a:t>
            </a:r>
            <a:r>
              <a:rPr kumimoji="0" lang="cs-CZ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husou labutí 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je předkem všech plemen husy domácí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Graylag geese (Anser anser) in flight 1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7" y="0"/>
            <a:ext cx="9160537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CygneVa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210023" cy="61361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LETCI </a:t>
            </a:r>
            <a:r>
              <a:rPr lang="cs-CZ" b="1" cap="none" dirty="0" smtClean="0">
                <a:solidFill>
                  <a:schemeClr val="tx1"/>
                </a:solidFill>
              </a:rPr>
              <a:t/>
            </a:r>
            <a:br>
              <a:rPr lang="cs-CZ" b="1" cap="none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Řád - VRUBOZOBÍ</a:t>
            </a:r>
            <a:endParaRPr lang="cs-CZ" b="1" cap="none" dirty="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" y="5805264"/>
            <a:ext cx="921002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Labuť velká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patří mezi naše největší ptáky:</a:t>
            </a:r>
          </a:p>
          <a:p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Délka </a:t>
            </a:r>
            <a:r>
              <a:rPr lang="cs-CZ" sz="2400" b="1" u="sng" dirty="0">
                <a:latin typeface="Arial" pitchFamily="34" charset="0"/>
                <a:cs typeface="Arial" pitchFamily="34" charset="0"/>
              </a:rPr>
              <a:t>těla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: 145 - 160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cm, </a:t>
            </a:r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rozpětí </a:t>
            </a:r>
            <a:r>
              <a:rPr lang="cs-CZ" sz="2400" b="1" u="sng" dirty="0">
                <a:latin typeface="Arial" pitchFamily="34" charset="0"/>
                <a:cs typeface="Arial" pitchFamily="34" charset="0"/>
              </a:rPr>
              <a:t>křídel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: 235 cm</a:t>
            </a:r>
          </a:p>
          <a:p>
            <a:r>
              <a:rPr lang="cs-CZ" sz="2400" b="1" u="sng" dirty="0">
                <a:latin typeface="Arial" pitchFamily="34" charset="0"/>
                <a:cs typeface="Arial" pitchFamily="34" charset="0"/>
              </a:rPr>
              <a:t>Hmotnost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: 8 - 12,5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kg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Soubor:Mute Swan Cygnets 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33296"/>
            <a:ext cx="2987825" cy="22408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Knolsvanflyga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0"/>
            <a:ext cx="9206103" cy="68430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Otázky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sz="3000" b="1" u="sng" dirty="0" smtClean="0">
                <a:solidFill>
                  <a:schemeClr val="tx1"/>
                </a:solidFill>
              </a:rPr>
              <a:t>Jak dělíme třídu ptáci?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Na podtřídu běžci a letci.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K</a:t>
            </a:r>
            <a:r>
              <a:rPr lang="cs-CZ" sz="3000" b="1" u="sng" dirty="0" smtClean="0">
                <a:solidFill>
                  <a:schemeClr val="tx1"/>
                </a:solidFill>
              </a:rPr>
              <a:t>teří ptáci ztratili schopnost letu a mají silně vyvinuté zadní končetiny?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Běžci. 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Vyjmenuj zástupce běžců z Afriky</a:t>
            </a:r>
            <a:r>
              <a:rPr lang="cs-CZ" sz="3000" b="1" u="sng" smtClean="0">
                <a:solidFill>
                  <a:schemeClr val="tx1"/>
                </a:solidFill>
              </a:rPr>
              <a:t>, Austrálie </a:t>
            </a:r>
            <a:r>
              <a:rPr lang="cs-CZ" sz="3000" b="1" u="sng" dirty="0" smtClean="0">
                <a:solidFill>
                  <a:schemeClr val="tx1"/>
                </a:solidFill>
              </a:rPr>
              <a:t>a Jižní Ameriky!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Pštros dvouprstý, emu australský a nandu pampový.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Mají běžci vyvinutý mohutný hřeben kosti hrudní?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Nemají, protože ztratili schopnost letu.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Kteří ptáci z podtřídy LETCI se nacházejí pouze na jižní polokouli?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Tučňáci.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Kteří ptáci mají dlouhé nohy, které jsou uzpůsobené k chození ve vodě?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Brodiví.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Jmenuj zástupce brodivých!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Čáp bílý, čáp černý, volavka popelavá.</a:t>
            </a:r>
          </a:p>
        </p:txBody>
      </p:sp>
    </p:spTree>
    <p:extLst>
      <p:ext uri="{BB962C8B-B14F-4D97-AF65-F5344CB8AC3E}">
        <p14:creationId xmlns:p14="http://schemas.microsoft.com/office/powerpoint/2010/main" val="42202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Otázky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sz="3000" b="1" u="sng" dirty="0" smtClean="0">
                <a:solidFill>
                  <a:schemeClr val="tx1"/>
                </a:solidFill>
              </a:rPr>
              <a:t>Jak tráví čápi a volavky zimu?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Odlétají do Afriky.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Ze kterého řádu ptáků si člověk vyšlechtil hospodářsky významná plemena pro chov na maso?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Vrubozobí. 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Jak se jmenuje náš největší pták?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Labuť velká.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Co můžeme říci o mláďatech vrubozobých (jaká se rodí po narození)?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Krmiví ptáci – mláďata se rodí opeřená (s prachovým peřím) a krmí se sama. 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K čemu mají vrubozobí uzpůsobeny zadní končetiny?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K plavání ve vodě.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Jak jsou tučňáci přizpůsobeni proti chladu?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Silnou vrstvou podkožního tuku.</a:t>
            </a:r>
          </a:p>
          <a:p>
            <a:r>
              <a:rPr lang="cs-CZ" sz="3000" b="1" u="sng" dirty="0" smtClean="0">
                <a:solidFill>
                  <a:schemeClr val="tx1"/>
                </a:solidFill>
              </a:rPr>
              <a:t>Jak nazýváme odlišnost ve zbarvení kačeny a kačera?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Pohlavní dvojtvárnost.</a:t>
            </a:r>
          </a:p>
        </p:txBody>
      </p:sp>
    </p:spTree>
    <p:extLst>
      <p:ext uri="{BB962C8B-B14F-4D97-AF65-F5344CB8AC3E}">
        <p14:creationId xmlns:p14="http://schemas.microsoft.com/office/powerpoint/2010/main" val="36961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504056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Použité zdroje: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 fontScale="92500"/>
          </a:bodyPr>
          <a:lstStyle/>
          <a:p>
            <a:r>
              <a:rPr lang="cs-CZ" sz="1600" b="1" dirty="0" err="1"/>
              <a:t>Soubor:Emoe.jpg</a:t>
            </a:r>
            <a:r>
              <a:rPr lang="cs-CZ" sz="1600" b="1" dirty="0"/>
              <a:t>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28.7.2011 [cit. 2012-12-11]. Dostupné z: http://cs.wikipedia.org/wiki/Emu_australsk%C3%BD </a:t>
            </a:r>
          </a:p>
          <a:p>
            <a:r>
              <a:rPr lang="cs-CZ" sz="1600" b="1" dirty="0" err="1"/>
              <a:t>Soubor:Manchot</a:t>
            </a:r>
            <a:r>
              <a:rPr lang="cs-CZ" sz="1600" b="1" dirty="0"/>
              <a:t> </a:t>
            </a:r>
            <a:r>
              <a:rPr lang="cs-CZ" sz="1600" b="1" dirty="0" err="1"/>
              <a:t>royal</a:t>
            </a:r>
            <a:r>
              <a:rPr lang="cs-CZ" sz="1600" b="1" dirty="0"/>
              <a:t> - King Penguin.jpg.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17.6.2008 [cit. 2012-12-11]. Dostupné z: http://cs.wikipedia.org/wiki/Tu%C4%8D%C5%88%C3%A1k_patagonsk%C3%BD </a:t>
            </a:r>
          </a:p>
          <a:p>
            <a:r>
              <a:rPr lang="cs-CZ" sz="1600" b="1" dirty="0" err="1"/>
              <a:t>Soubor:White</a:t>
            </a:r>
            <a:r>
              <a:rPr lang="cs-CZ" sz="1600" b="1" dirty="0"/>
              <a:t> </a:t>
            </a:r>
            <a:r>
              <a:rPr lang="cs-CZ" sz="1600" b="1" dirty="0" err="1"/>
              <a:t>Stork</a:t>
            </a:r>
            <a:r>
              <a:rPr lang="cs-CZ" sz="1600" b="1" dirty="0"/>
              <a:t> (</a:t>
            </a:r>
            <a:r>
              <a:rPr lang="cs-CZ" sz="1600" b="1" dirty="0" err="1"/>
              <a:t>Ciconia</a:t>
            </a:r>
            <a:r>
              <a:rPr lang="cs-CZ" sz="1600" b="1" dirty="0"/>
              <a:t> </a:t>
            </a:r>
            <a:r>
              <a:rPr lang="cs-CZ" sz="1600" b="1" dirty="0" err="1"/>
              <a:t>ciconia</a:t>
            </a:r>
            <a:r>
              <a:rPr lang="cs-CZ" sz="1600" b="1" dirty="0"/>
              <a:t>).</a:t>
            </a:r>
            <a:r>
              <a:rPr lang="cs-CZ" sz="1600" b="1" dirty="0" err="1"/>
              <a:t>jpg</a:t>
            </a:r>
            <a:r>
              <a:rPr lang="cs-CZ" sz="1600" b="1" dirty="0"/>
              <a:t>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17.7.2005 [cit. 2012-12-11]. Dostupné z: http://cs.wikipedia.org/wiki/%C4%8C%C3%A1p_b%C3%ADl%C3%BD </a:t>
            </a:r>
          </a:p>
          <a:p>
            <a:pPr>
              <a:spcBef>
                <a:spcPts val="0"/>
              </a:spcBef>
              <a:defRPr/>
            </a:pPr>
            <a:r>
              <a:rPr lang="cs-CZ" sz="1600" b="1" dirty="0" err="1"/>
              <a:t>Soubor:Mallard</a:t>
            </a:r>
            <a:r>
              <a:rPr lang="cs-CZ" sz="1600" b="1" dirty="0"/>
              <a:t> 080508.jpg.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9.5.2008 [cit. 2012-12-11]. Dostupné z: http://cs.wikipedia.org/wiki/Kachna_divok%C3%A1 </a:t>
            </a:r>
          </a:p>
          <a:p>
            <a:r>
              <a:rPr lang="cs-CZ" sz="1600" b="1" dirty="0"/>
              <a:t>Soubor:Ostriches cape point cropped.jpg.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23.2.2008 [cit. 2012-10-30]. Dostupné z: http://cs.wikipedia.org/wiki/P%C5%A1tros_dvouprst%C3%BD </a:t>
            </a:r>
          </a:p>
          <a:p>
            <a:r>
              <a:rPr lang="cs-CZ" sz="1600" b="1" dirty="0" err="1"/>
              <a:t>Soubor:Greater</a:t>
            </a:r>
            <a:r>
              <a:rPr lang="cs-CZ" sz="1600" b="1" dirty="0"/>
              <a:t> </a:t>
            </a:r>
            <a:r>
              <a:rPr lang="cs-CZ" sz="1600" b="1" dirty="0" err="1"/>
              <a:t>Rhea</a:t>
            </a:r>
            <a:r>
              <a:rPr lang="cs-CZ" sz="1600" b="1" dirty="0"/>
              <a:t> (</a:t>
            </a:r>
            <a:r>
              <a:rPr lang="cs-CZ" sz="1600" b="1" dirty="0" err="1"/>
              <a:t>Rhea</a:t>
            </a:r>
            <a:r>
              <a:rPr lang="cs-CZ" sz="1600" b="1" dirty="0"/>
              <a:t> </a:t>
            </a:r>
            <a:r>
              <a:rPr lang="cs-CZ" sz="1600" b="1" dirty="0" err="1"/>
              <a:t>americana</a:t>
            </a:r>
            <a:r>
              <a:rPr lang="cs-CZ" sz="1600" b="1" dirty="0"/>
              <a:t>) -Argentina-8.jpg.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30.10.2008 [cit. 2012-12-11]. Dostupné z: http://cs.wikipedia.org/wiki/Nandu_pampov%C3%BD </a:t>
            </a:r>
          </a:p>
          <a:p>
            <a:r>
              <a:rPr lang="cs-CZ" sz="1600" b="1" dirty="0"/>
              <a:t>Soubor:Emperor </a:t>
            </a:r>
            <a:r>
              <a:rPr lang="cs-CZ" sz="1600" b="1" dirty="0" err="1"/>
              <a:t>Penguin</a:t>
            </a:r>
            <a:r>
              <a:rPr lang="cs-CZ" sz="1600" b="1" dirty="0"/>
              <a:t> </a:t>
            </a:r>
            <a:r>
              <a:rPr lang="cs-CZ" sz="1600" b="1" dirty="0" err="1"/>
              <a:t>Manchot</a:t>
            </a:r>
            <a:r>
              <a:rPr lang="cs-CZ" sz="1600" b="1" dirty="0"/>
              <a:t> empereur.jpg.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4.6.2008 [cit. 2012-12-11]. Dostupné z: http://cs.wikipedia.org/wiki/Tu%C4%8D%C5%88%C3%A1ci </a:t>
            </a:r>
          </a:p>
          <a:p>
            <a:pPr>
              <a:spcBef>
                <a:spcPts val="0"/>
              </a:spcBef>
              <a:defRPr/>
            </a:pPr>
            <a:r>
              <a:rPr lang="cs-CZ" sz="1600" b="1" dirty="0"/>
              <a:t>Soubor:Ciconia </a:t>
            </a:r>
            <a:r>
              <a:rPr lang="cs-CZ" sz="1600" b="1" dirty="0" err="1"/>
              <a:t>nigra</a:t>
            </a:r>
            <a:r>
              <a:rPr lang="cs-CZ" sz="1600" b="1" dirty="0"/>
              <a:t> 1 (Marek </a:t>
            </a:r>
            <a:r>
              <a:rPr lang="cs-CZ" sz="1600" b="1" dirty="0" err="1"/>
              <a:t>Szczepanek</a:t>
            </a:r>
            <a:r>
              <a:rPr lang="cs-CZ" sz="1600" b="1" dirty="0"/>
              <a:t>).</a:t>
            </a:r>
            <a:r>
              <a:rPr lang="cs-CZ" sz="1600" b="1" dirty="0" err="1"/>
              <a:t>jpg</a:t>
            </a:r>
            <a:r>
              <a:rPr lang="cs-CZ" sz="1600" b="1" dirty="0"/>
              <a:t>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23.1.2005 [cit. 2012-12-11]. Dostupné z: http://cs.wikipedia.org/wiki/%C4%8C%C3%A1p_%C4%8Dern%C3%BD </a:t>
            </a:r>
          </a:p>
          <a:p>
            <a:pPr>
              <a:spcBef>
                <a:spcPts val="0"/>
              </a:spcBef>
              <a:defRPr/>
            </a:pPr>
            <a:r>
              <a:rPr lang="cs-CZ" sz="1600" b="1" dirty="0" err="1"/>
              <a:t>Soubor:Čáp</a:t>
            </a:r>
            <a:r>
              <a:rPr lang="cs-CZ" sz="1600" b="1" dirty="0"/>
              <a:t> černý.JPG.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24.6.2012 [cit. 2012-12-11]. Dostupné z: http://cs.wikipedia.org/wiki/%C4%8C%C3%A1p_%C4%8Dern%C3%BD </a:t>
            </a:r>
          </a:p>
          <a:p>
            <a:pPr>
              <a:spcBef>
                <a:spcPts val="0"/>
              </a:spcBef>
              <a:defRPr/>
            </a:pPr>
            <a:r>
              <a:rPr lang="cs-CZ" sz="1600" b="1" dirty="0"/>
              <a:t>Soubor:Ciconia </a:t>
            </a:r>
            <a:r>
              <a:rPr lang="cs-CZ" sz="1600" b="1" dirty="0" err="1"/>
              <a:t>nigra</a:t>
            </a:r>
            <a:r>
              <a:rPr lang="cs-CZ" sz="1600" b="1" dirty="0"/>
              <a:t> </a:t>
            </a:r>
            <a:r>
              <a:rPr lang="cs-CZ" sz="1600" b="1" dirty="0" err="1"/>
              <a:t>Eurasian</a:t>
            </a:r>
            <a:r>
              <a:rPr lang="cs-CZ" sz="1600" b="1" dirty="0"/>
              <a:t> </a:t>
            </a:r>
            <a:r>
              <a:rPr lang="cs-CZ" sz="1600" b="1" dirty="0" err="1"/>
              <a:t>Migration</a:t>
            </a:r>
            <a:r>
              <a:rPr lang="cs-CZ" sz="1600" b="1" dirty="0"/>
              <a:t> .</a:t>
            </a:r>
            <a:r>
              <a:rPr lang="cs-CZ" sz="1600" b="1" dirty="0" err="1"/>
              <a:t>png</a:t>
            </a:r>
            <a:r>
              <a:rPr lang="cs-CZ" sz="1600" b="1" dirty="0"/>
              <a:t>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8.1.2006 [cit. 2012-12-11]. Dostupné z: http://cs.wikipedia.org/wiki/%C4%8C%C3%A1p_%C4%8Dern%C3%BD </a:t>
            </a:r>
          </a:p>
          <a:p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Anotace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žáci se podrobněji seznámí s třídou PTÁCI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ž</a:t>
            </a:r>
            <a:r>
              <a:rPr lang="cs-CZ" b="1" dirty="0" smtClean="0">
                <a:solidFill>
                  <a:schemeClr val="tx1"/>
                </a:solidFill>
              </a:rPr>
              <a:t>áci se seznámí s podtřídou běžci (pštrosi) a letci (tučňáci, brodiví, vrubozobí)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žáci nejprve shlédnou prezentaci, následně odpoví na otázky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504056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Použité zdroje: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1600" b="1" dirty="0"/>
              <a:t>Soubor:Ardea </a:t>
            </a:r>
            <a:r>
              <a:rPr lang="cs-CZ" sz="1600" b="1" dirty="0" err="1"/>
              <a:t>cinerea</a:t>
            </a:r>
            <a:r>
              <a:rPr lang="cs-CZ" sz="1600" b="1" dirty="0"/>
              <a:t> 5 (Marek </a:t>
            </a:r>
            <a:r>
              <a:rPr lang="cs-CZ" sz="1600" b="1" dirty="0" err="1"/>
              <a:t>Szczepanek</a:t>
            </a:r>
            <a:r>
              <a:rPr lang="cs-CZ" sz="1600" b="1" dirty="0"/>
              <a:t>).</a:t>
            </a:r>
            <a:r>
              <a:rPr lang="cs-CZ" sz="1600" b="1" dirty="0" err="1"/>
              <a:t>jpg</a:t>
            </a:r>
            <a:r>
              <a:rPr lang="cs-CZ" sz="1600" b="1" dirty="0"/>
              <a:t>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31.10.2010 [cit. 2012-12-11]. Dostupné z: http://cs.wikipedia.org/wiki/Volavka_popelav%C3%A1 </a:t>
            </a:r>
          </a:p>
          <a:p>
            <a:pPr>
              <a:spcBef>
                <a:spcPts val="0"/>
              </a:spcBef>
              <a:defRPr/>
            </a:pPr>
            <a:r>
              <a:rPr lang="cs-CZ" sz="1600" b="1" dirty="0"/>
              <a:t>Soubor:Ardea </a:t>
            </a:r>
            <a:r>
              <a:rPr lang="cs-CZ" sz="1600" b="1" dirty="0" err="1"/>
              <a:t>cinerea</a:t>
            </a:r>
            <a:r>
              <a:rPr lang="cs-CZ" sz="1600" b="1" dirty="0"/>
              <a:t> map.png.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17.11.2006 [cit. 2012-12-11]. Dostupné z: http://cs.wikipedia.org/wiki/Volavka_popelav%C3%A1 </a:t>
            </a:r>
          </a:p>
          <a:p>
            <a:r>
              <a:rPr lang="cs-CZ" sz="1600" b="1" dirty="0"/>
              <a:t>Soubor:Kaczka </a:t>
            </a:r>
            <a:r>
              <a:rPr lang="cs-CZ" sz="1600" b="1" dirty="0" err="1"/>
              <a:t>krzyzowka</a:t>
            </a:r>
            <a:r>
              <a:rPr lang="cs-CZ" sz="1600" b="1" dirty="0"/>
              <a:t> samica.jpg.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30.12.2004 [cit. 2012-12-11]. Dostupné z: http://cs.wikipedia.org/wiki/Kachna_divok%C3%A1 </a:t>
            </a:r>
          </a:p>
          <a:p>
            <a:r>
              <a:rPr lang="cs-CZ" sz="1600" b="1" dirty="0"/>
              <a:t>Soubor:Greylag-Goose.jpg.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4.5.2008 [cit. 2012-12-11]. Dostupné z: http://cs.wikipedia.org/wiki/Husa_velk%C3%A1 </a:t>
            </a:r>
          </a:p>
          <a:p>
            <a:r>
              <a:rPr lang="cs-CZ" sz="1600" b="1" dirty="0"/>
              <a:t>Soubor:Graylag </a:t>
            </a:r>
            <a:r>
              <a:rPr lang="cs-CZ" sz="1600" b="1" dirty="0" err="1"/>
              <a:t>geese</a:t>
            </a:r>
            <a:r>
              <a:rPr lang="cs-CZ" sz="1600" b="1" dirty="0"/>
              <a:t> (</a:t>
            </a:r>
            <a:r>
              <a:rPr lang="cs-CZ" sz="1600" b="1" dirty="0" err="1"/>
              <a:t>Anser</a:t>
            </a:r>
            <a:r>
              <a:rPr lang="cs-CZ" sz="1600" b="1" dirty="0"/>
              <a:t> </a:t>
            </a:r>
            <a:r>
              <a:rPr lang="cs-CZ" sz="1600" b="1" dirty="0" err="1"/>
              <a:t>anser</a:t>
            </a:r>
            <a:r>
              <a:rPr lang="cs-CZ" sz="1600" b="1" dirty="0"/>
              <a:t>) in </a:t>
            </a:r>
            <a:r>
              <a:rPr lang="cs-CZ" sz="1600" b="1" dirty="0" err="1"/>
              <a:t>flight</a:t>
            </a:r>
            <a:r>
              <a:rPr lang="cs-CZ" sz="1600" b="1" dirty="0"/>
              <a:t> 1700.jpg.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2.9.2008 [cit. 2012-12-11]. Dostupné z: http://cs.wikipedia.org/wiki/Husa_velk%C3%A1 </a:t>
            </a:r>
          </a:p>
          <a:p>
            <a:pPr>
              <a:spcBef>
                <a:spcPts val="0"/>
              </a:spcBef>
              <a:defRPr/>
            </a:pPr>
            <a:r>
              <a:rPr lang="cs-CZ" sz="1600" b="1" dirty="0"/>
              <a:t>Soubor:CygneVaires.jpg.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6.11.2007 [cit. 2012-12-11]. Dostupné z: http://cs.wikipedia.org/wiki/Labu%C5%A5_velk%C3%A1 </a:t>
            </a:r>
          </a:p>
          <a:p>
            <a:pPr>
              <a:spcBef>
                <a:spcPts val="0"/>
              </a:spcBef>
              <a:defRPr/>
            </a:pPr>
            <a:r>
              <a:rPr lang="cs-CZ" sz="1600" b="1" dirty="0" err="1"/>
              <a:t>Soubor:Mute</a:t>
            </a:r>
            <a:r>
              <a:rPr lang="cs-CZ" sz="1600" b="1" dirty="0"/>
              <a:t> </a:t>
            </a:r>
            <a:r>
              <a:rPr lang="cs-CZ" sz="1600" b="1" dirty="0" err="1"/>
              <a:t>Swan</a:t>
            </a:r>
            <a:r>
              <a:rPr lang="cs-CZ" sz="1600" b="1" dirty="0"/>
              <a:t> </a:t>
            </a:r>
            <a:r>
              <a:rPr lang="cs-CZ" sz="1600" b="1" dirty="0" err="1"/>
              <a:t>Cygnets</a:t>
            </a:r>
            <a:r>
              <a:rPr lang="cs-CZ" sz="1600" b="1" dirty="0"/>
              <a:t> detail.jpg.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18.7.2007 [cit. 2012-12-11]. Dostupné z: http://cs.wikipedia.org/wiki/Labu%C5%A5_velk%C3%A1 </a:t>
            </a:r>
          </a:p>
          <a:p>
            <a:r>
              <a:rPr lang="cs-CZ" sz="1600" b="1" dirty="0"/>
              <a:t>Soubor:CygneVaires.jpg. </a:t>
            </a:r>
            <a:r>
              <a:rPr lang="cs-CZ" sz="1600" b="1" i="1" dirty="0"/>
              <a:t>Wikipedie, Otevřená encyklopedie</a:t>
            </a:r>
            <a:r>
              <a:rPr lang="cs-CZ" sz="1600" b="1" dirty="0"/>
              <a:t> [online]. 6.11.2007 [cit. 2012-12-11]. Dostupné z: http://cs.wikipedia.org/wiki/Labu%C5%A5_velk%C3%A1 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1704" y="0"/>
            <a:ext cx="8686800" cy="841248"/>
          </a:xfrm>
        </p:spPr>
        <p:txBody>
          <a:bodyPr/>
          <a:lstStyle/>
          <a:p>
            <a:pPr algn="ctr"/>
            <a:r>
              <a:rPr lang="cs-CZ" b="1" cap="none" dirty="0" smtClean="0">
                <a:solidFill>
                  <a:schemeClr val="tx1"/>
                </a:solidFill>
              </a:rPr>
              <a:t>Třída - PTÁCI</a:t>
            </a:r>
            <a:endParaRPr lang="cs-CZ" b="1" cap="none" dirty="0">
              <a:solidFill>
                <a:schemeClr val="tx1"/>
              </a:solidFill>
            </a:endParaRPr>
          </a:p>
        </p:txBody>
      </p:sp>
      <p:pic>
        <p:nvPicPr>
          <p:cNvPr id="2" name="Picture 2" descr="Soubor:Em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9" y="188640"/>
            <a:ext cx="3168352" cy="32745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Manchot royal - King Pengu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214050" cy="31356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bor:White Stork (Ciconia ciconi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2330"/>
            <a:ext cx="4320480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bor:Mallard 0805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34" y="4122271"/>
            <a:ext cx="3734671" cy="26469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BĚŽCI</a:t>
            </a:r>
            <a:endParaRPr lang="cs-CZ" b="1" u="sng" cap="none" dirty="0">
              <a:solidFill>
                <a:schemeClr val="tx1"/>
              </a:solidFill>
            </a:endParaRPr>
          </a:p>
        </p:txBody>
      </p:sp>
      <p:pic>
        <p:nvPicPr>
          <p:cNvPr id="2050" name="Picture 2" descr="Soubor:Ostriches cape point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82767" cy="5476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98207" y="2420840"/>
            <a:ext cx="1217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dlouhý krk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32240" y="1464204"/>
            <a:ext cx="14462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plochý zobák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833881" y="5980322"/>
            <a:ext cx="248843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nelétavá křídla </a:t>
            </a:r>
          </a:p>
          <a:p>
            <a:pPr algn="ctr"/>
            <a:r>
              <a:rPr lang="cs-CZ" b="1" dirty="0" smtClean="0"/>
              <a:t>s jednoduchými letkami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6303488"/>
            <a:ext cx="48802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mohutná a silná zadní končetina – slouží k běhu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805292" y="1853310"/>
            <a:ext cx="650064" cy="5675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3635896" y="2661471"/>
            <a:ext cx="76231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833881" y="5229200"/>
            <a:ext cx="1352567" cy="7318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1835696" y="4437112"/>
            <a:ext cx="1143980" cy="1866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31964" y="1279538"/>
            <a:ext cx="22074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PŠTROS DVOUPRSTÝ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078100" y="2614260"/>
            <a:ext cx="2065900" cy="30469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Základní znaky: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mají prsní kost bez hřebene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jsou nelétaví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všežravci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241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pPr algn="ctr"/>
            <a:r>
              <a:rPr lang="cs-CZ" b="1" cap="none" dirty="0" smtClean="0">
                <a:solidFill>
                  <a:schemeClr val="tx1"/>
                </a:solidFill>
              </a:rPr>
              <a:t>BĚŽCI – PŠTROS DVOUPRSTÝ</a:t>
            </a:r>
            <a:endParaRPr lang="cs-CZ" b="1" cap="none" dirty="0">
              <a:solidFill>
                <a:schemeClr val="tx1"/>
              </a:solidFill>
            </a:endParaRPr>
          </a:p>
        </p:txBody>
      </p:sp>
      <p:pic>
        <p:nvPicPr>
          <p:cNvPr id="2050" name="Picture 2" descr="Soubor:Ostriches cape point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5" y="692696"/>
            <a:ext cx="7782767" cy="5476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0" y="5288340"/>
            <a:ext cx="8028384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Pštros dvouprstý</a:t>
            </a:r>
            <a:r>
              <a:rPr lang="cs-CZ" sz="2400" b="1" dirty="0" smtClean="0"/>
              <a:t>:</a:t>
            </a:r>
          </a:p>
          <a:p>
            <a:r>
              <a:rPr lang="cs-CZ" sz="2400" b="1" dirty="0" smtClean="0"/>
              <a:t>- žije v Africe, je to největší žijící pták na Zemi</a:t>
            </a:r>
          </a:p>
          <a:p>
            <a:r>
              <a:rPr lang="cs-CZ" sz="2400" b="1" dirty="0" smtClean="0"/>
              <a:t>- měří až 2,5 m a váží 90 – 130 kg, dovede běžet rychlostí až 70 km/h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256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pPr algn="ctr"/>
            <a:r>
              <a:rPr lang="cs-CZ" b="1" cap="none" dirty="0" smtClean="0">
                <a:solidFill>
                  <a:schemeClr val="tx1"/>
                </a:solidFill>
              </a:rPr>
              <a:t>BĚŽCI – </a:t>
            </a:r>
            <a:r>
              <a:rPr lang="cs-CZ" b="1" dirty="0" smtClean="0">
                <a:solidFill>
                  <a:schemeClr val="tx1"/>
                </a:solidFill>
              </a:rPr>
              <a:t>emu australský (hnědý)</a:t>
            </a:r>
            <a:endParaRPr lang="cs-CZ" b="1" cap="none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568" y="5658523"/>
            <a:ext cx="802838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Emu australský (hnědý)</a:t>
            </a:r>
            <a:r>
              <a:rPr lang="cs-CZ" sz="2400" b="1" dirty="0" smtClean="0"/>
              <a:t>:</a:t>
            </a:r>
          </a:p>
          <a:p>
            <a:r>
              <a:rPr lang="cs-CZ" sz="2400" b="1" dirty="0" smtClean="0"/>
              <a:t>- žije v Austrálii, je to druhý největší, nelétavý pták na Zemi</a:t>
            </a:r>
          </a:p>
          <a:p>
            <a:r>
              <a:rPr lang="cs-CZ" sz="2400" b="1" dirty="0" smtClean="0"/>
              <a:t>- měří 150 – 190 cm, váží 20 – 55 kg</a:t>
            </a:r>
            <a:endParaRPr lang="cs-CZ" sz="2400" b="1" dirty="0"/>
          </a:p>
        </p:txBody>
      </p:sp>
      <p:pic>
        <p:nvPicPr>
          <p:cNvPr id="5" name="Picture 2" descr="Soubor:Em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19" y="677455"/>
            <a:ext cx="4752528" cy="49117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oubor:Greater rhea pair a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03315"/>
            <a:ext cx="6192688" cy="5080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pPr algn="ctr"/>
            <a:r>
              <a:rPr lang="cs-CZ" b="1" cap="none" dirty="0" smtClean="0">
                <a:solidFill>
                  <a:schemeClr val="tx1"/>
                </a:solidFill>
              </a:rPr>
              <a:t>BĚŽCI – </a:t>
            </a:r>
            <a:r>
              <a:rPr lang="cs-CZ" b="1" dirty="0" smtClean="0">
                <a:solidFill>
                  <a:schemeClr val="tx1"/>
                </a:solidFill>
              </a:rPr>
              <a:t>nandu pampový</a:t>
            </a:r>
            <a:endParaRPr lang="cs-CZ" b="1" cap="none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5658523"/>
            <a:ext cx="802838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Nandu pampový</a:t>
            </a:r>
            <a:r>
              <a:rPr lang="cs-CZ" sz="2400" b="1" dirty="0" smtClean="0"/>
              <a:t>:</a:t>
            </a:r>
          </a:p>
          <a:p>
            <a:r>
              <a:rPr lang="cs-CZ" sz="2400" b="1" dirty="0" smtClean="0"/>
              <a:t>- žije ve stepích a savanách Jižní Ameriky (Argentina, Brazílie, Bolívie), nelétavý pták vážící přes 20 kg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068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LETCI </a:t>
            </a:r>
            <a:r>
              <a:rPr lang="cs-CZ" b="1" cap="none" dirty="0" smtClean="0">
                <a:solidFill>
                  <a:schemeClr val="tx1"/>
                </a:solidFill>
              </a:rPr>
              <a:t/>
            </a:r>
            <a:br>
              <a:rPr lang="cs-CZ" b="1" cap="none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Řád - tučňáci</a:t>
            </a:r>
            <a:endParaRPr lang="cs-CZ" b="1" cap="none" dirty="0">
              <a:solidFill>
                <a:schemeClr val="tx1"/>
              </a:solidFill>
            </a:endParaRPr>
          </a:p>
        </p:txBody>
      </p:sp>
      <p:pic>
        <p:nvPicPr>
          <p:cNvPr id="2050" name="Picture 2" descr="Soubor:Emperor Penguin Manchot emper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5276850" cy="5705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592" y="6048135"/>
            <a:ext cx="206793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plovací končetiny </a:t>
            </a:r>
          </a:p>
          <a:p>
            <a:pPr algn="ctr"/>
            <a:r>
              <a:rPr lang="cs-CZ" b="1" dirty="0" smtClean="0"/>
              <a:t>s blánou mezi prsty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1562208"/>
            <a:ext cx="187320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křídla bez letek </a:t>
            </a:r>
          </a:p>
          <a:p>
            <a:pPr algn="ctr"/>
            <a:r>
              <a:rPr lang="cs-CZ" b="1" dirty="0" smtClean="0"/>
              <a:t>slouží k veslování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9474" y="565194"/>
            <a:ext cx="244938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ostrý zobák sloužící </a:t>
            </a:r>
          </a:p>
          <a:p>
            <a:pPr algn="ctr"/>
            <a:r>
              <a:rPr lang="cs-CZ" b="1" dirty="0" smtClean="0"/>
              <a:t>k lovu ryb pod hladinou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3718761"/>
            <a:ext cx="212353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husté až šupinovité </a:t>
            </a:r>
          </a:p>
          <a:p>
            <a:pPr algn="ctr"/>
            <a:r>
              <a:rPr lang="cs-CZ" b="1" dirty="0" smtClean="0"/>
              <a:t>opeření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00192" y="2586484"/>
            <a:ext cx="2713972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Základní znaky:</a:t>
            </a:r>
          </a:p>
          <a:p>
            <a:pPr marL="342900" indent="-342900">
              <a:buFontTx/>
              <a:buChar char="-"/>
            </a:pPr>
            <a:r>
              <a:rPr lang="cs-CZ" sz="2400" b="1" dirty="0" smtClean="0"/>
              <a:t>žijí jen na jižní polokouli</a:t>
            </a:r>
          </a:p>
          <a:p>
            <a:pPr marL="342900" indent="-342900">
              <a:buFontTx/>
              <a:buChar char="-"/>
            </a:pPr>
            <a:r>
              <a:rPr lang="cs-CZ" sz="2400" b="1" dirty="0" smtClean="0"/>
              <a:t>plné a těžké kosti</a:t>
            </a:r>
          </a:p>
          <a:p>
            <a:pPr marL="342900" indent="-342900">
              <a:buFontTx/>
              <a:buChar char="-"/>
            </a:pPr>
            <a:r>
              <a:rPr lang="cs-CZ" sz="2400" b="1" dirty="0" smtClean="0"/>
              <a:t>silná vrstva podkožního tuku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89450" y="5892292"/>
            <a:ext cx="19665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černobílé zbarvení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56904" y="6258807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tučňák císařský</a:t>
            </a:r>
            <a:endParaRPr lang="cs-CZ" sz="28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4355976" y="2208539"/>
            <a:ext cx="1224634" cy="1004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527139" y="1204102"/>
            <a:ext cx="740605" cy="6812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4355976" y="4221088"/>
            <a:ext cx="1033474" cy="19262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123530" y="3925312"/>
            <a:ext cx="720278" cy="1166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123530" y="6261624"/>
            <a:ext cx="605332" cy="1559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3635896" y="4869160"/>
            <a:ext cx="1753554" cy="12803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oubor:White Stork (Ciconia ciconi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60" y="957544"/>
            <a:ext cx="7903787" cy="5927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cap="none" dirty="0" smtClean="0">
                <a:solidFill>
                  <a:schemeClr val="tx1"/>
                </a:solidFill>
              </a:rPr>
              <a:t>Podtřída - LETCI </a:t>
            </a:r>
            <a:r>
              <a:rPr lang="cs-CZ" b="1" cap="none" dirty="0" smtClean="0">
                <a:solidFill>
                  <a:schemeClr val="tx1"/>
                </a:solidFill>
              </a:rPr>
              <a:t/>
            </a:r>
            <a:br>
              <a:rPr lang="cs-CZ" b="1" cap="none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Řád - brodiví</a:t>
            </a:r>
            <a:endParaRPr lang="cs-CZ" b="1" cap="none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903" y="4407494"/>
            <a:ext cx="2477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dlouhé nohy umožňující</a:t>
            </a:r>
          </a:p>
          <a:p>
            <a:pPr algn="ctr"/>
            <a:r>
              <a:rPr lang="cs-CZ" b="1" dirty="0" smtClean="0"/>
              <a:t> chození ve vodě </a:t>
            </a:r>
          </a:p>
          <a:p>
            <a:pPr algn="ctr"/>
            <a:r>
              <a:rPr lang="cs-CZ" b="1" dirty="0" smtClean="0"/>
              <a:t>a vysoké trávě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80089" y="2144278"/>
            <a:ext cx="22974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velká křídla s letkami </a:t>
            </a:r>
          </a:p>
          <a:p>
            <a:pPr algn="ctr"/>
            <a:r>
              <a:rPr lang="cs-CZ" b="1" dirty="0" smtClean="0"/>
              <a:t>umožňují plachtění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2668545"/>
            <a:ext cx="268695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dlouhý zobák uzpůsobený</a:t>
            </a:r>
          </a:p>
          <a:p>
            <a:pPr algn="ctr"/>
            <a:r>
              <a:rPr lang="cs-CZ" b="1" dirty="0" smtClean="0"/>
              <a:t> k lovu potravy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93780" y="6155966"/>
            <a:ext cx="133241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čáp bílý</a:t>
            </a:r>
            <a:endParaRPr lang="cs-CZ" sz="28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724128" y="2790609"/>
            <a:ext cx="2174434" cy="7103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648248" y="4725144"/>
            <a:ext cx="1369205" cy="1029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686954" y="2940877"/>
            <a:ext cx="588902" cy="583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3656</TotalTime>
  <Words>1662</Words>
  <Application>Microsoft Office PowerPoint</Application>
  <PresentationFormat>Předvádění na obrazovce (4:3)</PresentationFormat>
  <Paragraphs>181</Paragraphs>
  <Slides>20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Cesta</vt:lpstr>
      <vt:lpstr>Prezentace aplikace PowerPoint</vt:lpstr>
      <vt:lpstr>Anotace</vt:lpstr>
      <vt:lpstr>Třída - PTÁCI</vt:lpstr>
      <vt:lpstr>Podtřída - BĚŽCI</vt:lpstr>
      <vt:lpstr>BĚŽCI – PŠTROS DVOUPRSTÝ</vt:lpstr>
      <vt:lpstr>BĚŽCI – emu australský (hnědý)</vt:lpstr>
      <vt:lpstr>BĚŽCI – nandu pampový</vt:lpstr>
      <vt:lpstr>Podtřída - LETCI  Řád - tučňáci</vt:lpstr>
      <vt:lpstr>Podtřída - LETCI  Řád - brodiví</vt:lpstr>
      <vt:lpstr>Podtřída - LETCI  Řád - brodiví</vt:lpstr>
      <vt:lpstr>Podtřída - LETCI  Řád - brodiví</vt:lpstr>
      <vt:lpstr>Podtřída - LETCI  Řád - vrubozobí</vt:lpstr>
      <vt:lpstr>Podtřída - LETCI  Řád - VRUBOZOBÍ</vt:lpstr>
      <vt:lpstr>Prezentace aplikace PowerPoint</vt:lpstr>
      <vt:lpstr>Podtřída - LETCI  Řád - VRUBOZOBÍ</vt:lpstr>
      <vt:lpstr>Prezentace aplikace PowerPoint</vt:lpstr>
      <vt:lpstr>Otázky</vt:lpstr>
      <vt:lpstr>Otázky</vt:lpstr>
      <vt:lpstr>Použité zdroje:</vt:lpstr>
      <vt:lpstr>Použité zdroje:</vt:lpstr>
    </vt:vector>
  </TitlesOfParts>
  <Company>MZŠ Melč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Ploštěnka mléčná </dc:title>
  <dc:creator>rybat</dc:creator>
  <cp:lastModifiedBy>rybat</cp:lastModifiedBy>
  <cp:revision>321</cp:revision>
  <dcterms:created xsi:type="dcterms:W3CDTF">2012-03-02T07:29:25Z</dcterms:created>
  <dcterms:modified xsi:type="dcterms:W3CDTF">2013-06-27T14:50:58Z</dcterms:modified>
</cp:coreProperties>
</file>