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8" r:id="rId2"/>
    <p:sldId id="259" r:id="rId3"/>
    <p:sldId id="280" r:id="rId4"/>
    <p:sldId id="260" r:id="rId5"/>
    <p:sldId id="265" r:id="rId6"/>
    <p:sldId id="264" r:id="rId7"/>
    <p:sldId id="26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46E"/>
    <a:srgbClr val="FFD5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45" d="100"/>
          <a:sy n="45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7A5048-B38C-415E-899B-1E382A960E84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10592B-F3B1-40F0-9B2F-BF703357FE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6666-F55B-460A-89EC-A431A6498557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1EE91-D06A-4947-8111-C198CF91F2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9F99-0AAD-43AE-A61D-EDF11CE4A895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DE5A-5A2E-4951-ABC3-8301ACA94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51086-8893-44DF-B09A-7B26AEBB74E5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C4FC-07A0-40DB-98B2-192535B55C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6E89-AFC9-4B72-86C7-98436D5349D8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90910-F1DE-409F-8961-1AC679E95F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F3D7-3C8C-4B06-BA37-54092E5340F7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E400-3738-4DC0-8BB7-FF1C156509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9E32-DF17-48E1-81F6-C6B6822BBA35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948B-AB07-4662-978C-1D8B1B1158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1D37-B87C-4943-8225-800039239B8E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46DB-1BAC-4C2F-B631-174B3A80CF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5BB5-2698-45D0-A5C0-4539F9745926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AB82-002A-494B-9E38-178CAA3F62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D29F-F611-4B3D-95E2-CB8E7271CB7E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A412-8E47-4539-8A9E-23E476FFF3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75F9-12FB-4D2A-9C7A-85510CE4C1D4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99294-04C2-4FCF-A685-5CA864C3C4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543A-7498-40FB-96EB-41D5B0C8DA69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F0EB-9591-4D35-854D-59F5CB16EB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DB310-E23C-41B6-9016-1DFA6BC3B171}" type="datetimeFigureOut">
              <a:rPr lang="cs-CZ"/>
              <a:pPr>
                <a:defRPr/>
              </a:pPr>
              <a:t>5.6.2020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FA45C5-5485-43B8-85A5-9571E7A8A6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0/0b/Slepice_na_dvorku.jp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//upload.wikimedia.org/wikipedia/commons/a/af/PeackockSide.jpg" TargetMode="External"/><Relationship Id="rId7" Type="http://schemas.openxmlformats.org/officeDocument/2006/relationships/hyperlink" Target="//upload.wikimedia.org/wikipedia/commons/d/d7/Phasianus_colchicus_2_tom_(Lukasz_Lukasik).jpg" TargetMode="External"/><Relationship Id="rId12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//upload.wikimedia.org/wikipedia/commons/5/56/Wachtel_in_Haltung_clipped.jpg" TargetMode="External"/><Relationship Id="rId5" Type="http://schemas.openxmlformats.org/officeDocument/2006/relationships/hyperlink" Target="//upload.wikimedia.org/wikipedia/commons/6/60/Krocan_(zoo_vy%C5%A1kov_cz.).JP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//upload.wikimedia.org/wikipedia/commons/c/c1/Rebhuehner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a/af/PeackockSide.jpg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12" Type="http://schemas.openxmlformats.org/officeDocument/2006/relationships/hyperlink" Target="//upload.wikimedia.org/wikipedia/commons/e/eb/Helmeted_Guineafowl_(Numida_meleagris).jpg" TargetMode="External"/><Relationship Id="rId2" Type="http://schemas.openxmlformats.org/officeDocument/2006/relationships/hyperlink" Target="//upload.wikimedia.org/wikipedia/commons/0/0b/Slepice_na_dvorku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f/f3/Indian_Peacock_(Pavo_cristatus)_at_a_roof-top_near_Hodal_I_Picture_2176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hyperlink" Target="//upload.wikimedia.org/wikipedia/commons/6/6f/Turkeys_on_path.jpg" TargetMode="External"/><Relationship Id="rId4" Type="http://schemas.openxmlformats.org/officeDocument/2006/relationships/hyperlink" Target="//upload.wikimedia.org/wikipedia/commons/6/60/Krocan_(zoo_vy%C5%A1kov_cz.).JPG" TargetMode="External"/><Relationship Id="rId9" Type="http://schemas.openxmlformats.org/officeDocument/2006/relationships/image" Target="../media/image2.jpeg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1/1a/Auerhahn-balz.jpg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//upload.wikimedia.org/wikipedia/commons/9/9c/Flickr_-_Rainbirder_-_Black_Grouse_(Tetrao_tetrix)_Male.jpg" TargetMode="External"/><Relationship Id="rId2" Type="http://schemas.openxmlformats.org/officeDocument/2006/relationships/hyperlink" Target="//upload.wikimedia.org/wikipedia/commons/d/d7/Phasianus_colchicus_2_tom_(Lukasz_Lukasik)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5/56/Wachtel_in_Haltung_clipped.jpg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hyperlink" Target="//upload.wikimedia.org/wikipedia/commons/e/e8/Phasianus_colchicus_female1.jpg" TargetMode="External"/><Relationship Id="rId4" Type="http://schemas.openxmlformats.org/officeDocument/2006/relationships/hyperlink" Target="//upload.wikimedia.org/wikipedia/commons/c/c1/Rebhuehner.jpg" TargetMode="External"/><Relationship Id="rId9" Type="http://schemas.openxmlformats.org/officeDocument/2006/relationships/image" Target="../media/image10.jpeg"/><Relationship Id="rId1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//upload.wikimedia.org/wikipedia/commons/a/a4/Blue_Rock_Pigeon_I2_IMG_7877.jpg" TargetMode="External"/><Relationship Id="rId7" Type="http://schemas.openxmlformats.org/officeDocument/2006/relationships/hyperlink" Target="//upload.wikimedia.org/wikipedia/commons/9/9f/Streptopelia_turtur_on_a_branch.jp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//upload.wikimedia.org/wikipedia/commons/5/5a/Wood.pigeon.2.arp.750pix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//upload.wikimedia.org/wikipedia/commons/7/7b/Collared_Dove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7/7b/Collared_Dove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12" Type="http://schemas.openxmlformats.org/officeDocument/2006/relationships/slide" Target="slide1.xml"/><Relationship Id="rId2" Type="http://schemas.openxmlformats.org/officeDocument/2006/relationships/hyperlink" Target="//upload.wikimedia.org/wikipedia/commons/a/a4/Blue_Rock_Pigeon_I2_IMG_787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//upload.wikimedia.org/wikipedia/commons/5/5a/Wood.pigeon.2.arp.750pix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7.jpeg"/><Relationship Id="rId10" Type="http://schemas.openxmlformats.org/officeDocument/2006/relationships/hyperlink" Target="//upload.wikimedia.org/wikipedia/commons/9/9f/Streptopelia_turtur_on_a_branch.jpg" TargetMode="External"/><Relationship Id="rId4" Type="http://schemas.openxmlformats.org/officeDocument/2006/relationships/hyperlink" Target="//upload.wikimedia.org/wikipedia/commons/2/2a/Rock_pigeons_on_cliffs.jpg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Řády</a:t>
            </a:r>
          </a:p>
        </p:txBody>
      </p:sp>
      <p:sp>
        <p:nvSpPr>
          <p:cNvPr id="13" name="TextovéPole 12">
            <a:hlinkClick r:id="rId2" action="ppaction://hlinksldjump"/>
          </p:cNvPr>
          <p:cNvSpPr txBox="1"/>
          <p:nvPr/>
        </p:nvSpPr>
        <p:spPr>
          <a:xfrm>
            <a:off x="539750" y="1700213"/>
            <a:ext cx="2701925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dirty="0"/>
              <a:t>HRABAVÍ</a:t>
            </a:r>
            <a:endParaRPr lang="cs-CZ" sz="5400" dirty="0"/>
          </a:p>
        </p:txBody>
      </p:sp>
      <p:sp>
        <p:nvSpPr>
          <p:cNvPr id="14" name="TextovéPole 13">
            <a:hlinkClick r:id="rId3" action="ppaction://hlinksldjump"/>
          </p:cNvPr>
          <p:cNvSpPr txBox="1"/>
          <p:nvPr/>
        </p:nvSpPr>
        <p:spPr>
          <a:xfrm>
            <a:off x="4211638" y="4652963"/>
            <a:ext cx="3616325" cy="93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dirty="0"/>
              <a:t>MĚKKOZOBÍ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Hrabaví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cs-CZ" sz="2400" smtClean="0"/>
              <a:t>kur domácí vyšlechtěn z </a:t>
            </a:r>
            <a:r>
              <a:rPr lang="cs-CZ" sz="2400" b="1" smtClean="0"/>
              <a:t>kura bankivského </a:t>
            </a:r>
            <a:r>
              <a:rPr lang="cs-CZ" sz="2400" smtClean="0"/>
              <a:t>původem z Asie</a:t>
            </a:r>
          </a:p>
          <a:p>
            <a:r>
              <a:rPr lang="cs-CZ" sz="2400" smtClean="0"/>
              <a:t>tělo kryté peřím – </a:t>
            </a:r>
            <a:r>
              <a:rPr lang="cs-CZ" sz="2400" b="1" smtClean="0"/>
              <a:t>prachové</a:t>
            </a:r>
            <a:r>
              <a:rPr lang="cs-CZ" sz="2400" smtClean="0"/>
              <a:t> a </a:t>
            </a:r>
            <a:r>
              <a:rPr lang="cs-CZ" sz="2400" b="1" smtClean="0"/>
              <a:t>obrysové</a:t>
            </a:r>
            <a:r>
              <a:rPr lang="cs-CZ" sz="2400" smtClean="0"/>
              <a:t> – brk, osten, prapor</a:t>
            </a:r>
          </a:p>
          <a:p>
            <a:r>
              <a:rPr lang="cs-CZ" sz="2400" b="1" smtClean="0"/>
              <a:t>hlava </a:t>
            </a:r>
            <a:r>
              <a:rPr lang="cs-CZ" sz="2400" smtClean="0"/>
              <a:t>– zobák, hřebínek, lalůčky, oči, </a:t>
            </a:r>
            <a:r>
              <a:rPr lang="cs-CZ" sz="2400" b="1" smtClean="0"/>
              <a:t>hruď</a:t>
            </a:r>
            <a:r>
              <a:rPr lang="cs-CZ" sz="2400" smtClean="0"/>
              <a:t>, </a:t>
            </a:r>
            <a:r>
              <a:rPr lang="cs-CZ" sz="2400" b="1" smtClean="0"/>
              <a:t>křídla</a:t>
            </a:r>
            <a:r>
              <a:rPr lang="cs-CZ" sz="2400" smtClean="0"/>
              <a:t>, silné </a:t>
            </a:r>
            <a:r>
              <a:rPr lang="cs-CZ" sz="2400" b="1" smtClean="0"/>
              <a:t>hrabavé nohy </a:t>
            </a:r>
            <a:r>
              <a:rPr lang="cs-CZ" sz="2400" smtClean="0"/>
              <a:t>zakončené běhákem, </a:t>
            </a:r>
            <a:r>
              <a:rPr lang="cs-CZ" sz="2400" b="1" smtClean="0"/>
              <a:t>ocas</a:t>
            </a:r>
            <a:r>
              <a:rPr lang="cs-CZ" sz="2400" smtClean="0"/>
              <a:t> – ocasní pera, </a:t>
            </a:r>
            <a:r>
              <a:rPr lang="cs-CZ" sz="2400" b="1" smtClean="0"/>
              <a:t>pohlavní dvojtvárnost</a:t>
            </a:r>
          </a:p>
          <a:p>
            <a:r>
              <a:rPr lang="cs-CZ" sz="2400" b="1" smtClean="0"/>
              <a:t>kostra</a:t>
            </a:r>
            <a:r>
              <a:rPr lang="cs-CZ" sz="2400" smtClean="0"/>
              <a:t>: lebka – zobák, páteř, obratle krční, hrudní, bederní, křížové, ocasní, žebra, kost krkavčí, </a:t>
            </a:r>
            <a:r>
              <a:rPr lang="cs-CZ" sz="2400" b="1" smtClean="0"/>
              <a:t>hřeben kosti hrudní</a:t>
            </a:r>
            <a:r>
              <a:rPr lang="cs-CZ" sz="2400" smtClean="0"/>
              <a:t>, lopatka, kost ramenní, kost loketní, kost vřetenní, zápěstí, záprstí, články prstů, pánev, kost stehenní, kost holenní, kost lýtková, běhák, články prstů, </a:t>
            </a:r>
            <a:r>
              <a:rPr lang="cs-CZ" sz="2400" b="1" smtClean="0"/>
              <a:t>dlouhé kosti jsou duté</a:t>
            </a:r>
          </a:p>
          <a:p>
            <a:r>
              <a:rPr lang="cs-CZ" sz="2400" smtClean="0"/>
              <a:t>pod kůží jsou </a:t>
            </a:r>
            <a:r>
              <a:rPr lang="cs-CZ" sz="2400" b="1" smtClean="0"/>
              <a:t>svaly</a:t>
            </a:r>
            <a:r>
              <a:rPr lang="cs-CZ" sz="2400" smtClean="0"/>
              <a:t>, které se upínají na kostru</a:t>
            </a:r>
          </a:p>
        </p:txBody>
      </p:sp>
      <p:sp>
        <p:nvSpPr>
          <p:cNvPr id="4" name="Šipka doleva 3">
            <a:hlinkClick r:id="rId2" action="ppaction://hlinksldjump"/>
          </p:cNvPr>
          <p:cNvSpPr/>
          <p:nvPr/>
        </p:nvSpPr>
        <p:spPr>
          <a:xfrm>
            <a:off x="8675688" y="6381750"/>
            <a:ext cx="360362" cy="2873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1508" name="Picture 2" descr="File:Slepice na dvorku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27274" t="30157" r="3030" b="20947"/>
          <a:stretch>
            <a:fillRect/>
          </a:stretch>
        </p:blipFill>
        <p:spPr bwMode="auto">
          <a:xfrm>
            <a:off x="6732588" y="5373688"/>
            <a:ext cx="14398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Zástupci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53276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u="sng" dirty="0" smtClean="0"/>
              <a:t>páv korunkatý </a:t>
            </a:r>
            <a:r>
              <a:rPr lang="cs-CZ" sz="2400" dirty="0" smtClean="0"/>
              <a:t>– žije v indických džunglích, u nás chován </a:t>
            </a:r>
            <a:br>
              <a:rPr lang="cs-CZ" sz="2400" dirty="0" smtClean="0"/>
            </a:br>
            <a:r>
              <a:rPr lang="cs-CZ" sz="2400" dirty="0" smtClean="0"/>
              <a:t>v zámeckých parcích a zahradách, samci – paví oka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u="sng" dirty="0" smtClean="0"/>
              <a:t>krocan divoký </a:t>
            </a:r>
            <a:r>
              <a:rPr lang="cs-CZ" sz="2400" dirty="0" smtClean="0"/>
              <a:t>– původem ze Severní Ameriky, </a:t>
            </a:r>
            <a:br>
              <a:rPr lang="cs-CZ" sz="2400" dirty="0" smtClean="0"/>
            </a:br>
            <a:r>
              <a:rPr lang="cs-CZ" sz="2400" dirty="0" smtClean="0"/>
              <a:t>na krku lysá bradavičnatá kůže, samec „hudruje“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u="sng" dirty="0" smtClean="0"/>
              <a:t>bažant obecný </a:t>
            </a:r>
            <a:r>
              <a:rPr lang="cs-CZ" sz="2400" dirty="0" smtClean="0"/>
              <a:t>– žije v lesích a polích, živí se semeny a hmyzem, samec je pestřejší, samice splývá s okolím, chrání snůšku vajec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u="sng" dirty="0" smtClean="0"/>
              <a:t>koroptev polní </a:t>
            </a:r>
            <a:r>
              <a:rPr lang="cs-CZ" sz="2400" dirty="0" smtClean="0"/>
              <a:t>– hnízdo staví na zemi, dnes vzácné, </a:t>
            </a:r>
            <a:br>
              <a:rPr lang="cs-CZ" sz="2400" dirty="0" smtClean="0"/>
            </a:br>
            <a:r>
              <a:rPr lang="cs-CZ" sz="2400" dirty="0" smtClean="0"/>
              <a:t>ohrožené, chráněné, samec má na břiše podkovu z peří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u="sng" dirty="0" smtClean="0"/>
              <a:t>křepelka polní </a:t>
            </a:r>
            <a:r>
              <a:rPr lang="cs-CZ" sz="2400" dirty="0" smtClean="0"/>
              <a:t>– pták stěhovavý, odlétá do Severní </a:t>
            </a:r>
            <a:br>
              <a:rPr lang="cs-CZ" sz="2400" dirty="0" smtClean="0"/>
            </a:br>
            <a:r>
              <a:rPr lang="cs-CZ" sz="2400" dirty="0" smtClean="0"/>
              <a:t>Ameriky, vzácná, zákonem chráněná, volání „pět peněz“</a:t>
            </a:r>
            <a:endParaRPr lang="cs-CZ" sz="2400" dirty="0"/>
          </a:p>
        </p:txBody>
      </p:sp>
      <p:sp>
        <p:nvSpPr>
          <p:cNvPr id="4" name="Šipka doleva 3">
            <a:hlinkClick r:id="rId2" action="ppaction://hlinksldjump"/>
          </p:cNvPr>
          <p:cNvSpPr/>
          <p:nvPr/>
        </p:nvSpPr>
        <p:spPr>
          <a:xfrm>
            <a:off x="8675688" y="6381750"/>
            <a:ext cx="360362" cy="2873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4580" name="Picture 2" descr="File:PeackockSid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981075"/>
            <a:ext cx="10795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File:Krocan (zoo vyškov cz.)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13229" t="2521" r="16841" b="10541"/>
          <a:stretch>
            <a:fillRect/>
          </a:stretch>
        </p:blipFill>
        <p:spPr bwMode="auto">
          <a:xfrm>
            <a:off x="6804025" y="2060575"/>
            <a:ext cx="10080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File:Phasianus colchicus 2 tom (Lukasz Lukasik)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7988" y="2781300"/>
            <a:ext cx="9604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File:Rebhuehne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17657" t="13310" r="40277" b="9494"/>
          <a:stretch>
            <a:fillRect/>
          </a:stretch>
        </p:blipFill>
        <p:spPr bwMode="auto">
          <a:xfrm>
            <a:off x="7812088" y="4292600"/>
            <a:ext cx="88106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File:Wachtel in Haltung clippe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40650" y="5589588"/>
            <a:ext cx="10795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Hrabaví - zástupci</a:t>
            </a:r>
          </a:p>
        </p:txBody>
      </p:sp>
      <p:pic>
        <p:nvPicPr>
          <p:cNvPr id="25602" name="Picture 2" descr="File:Slepice na dvork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3860" b="14320"/>
          <a:stretch>
            <a:fillRect/>
          </a:stretch>
        </p:blipFill>
        <p:spPr bwMode="auto">
          <a:xfrm>
            <a:off x="395288" y="1196975"/>
            <a:ext cx="23764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827088" y="3500438"/>
            <a:ext cx="1347787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kur domácí</a:t>
            </a:r>
            <a:endParaRPr lang="cs-CZ" sz="2000" dirty="0"/>
          </a:p>
        </p:txBody>
      </p:sp>
      <p:pic>
        <p:nvPicPr>
          <p:cNvPr id="25604" name="Picture 4" descr="File:Krocan (zoo vyškov cz.)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3229" t="2521" r="16841" b="10541"/>
          <a:stretch>
            <a:fillRect/>
          </a:stretch>
        </p:blipFill>
        <p:spPr bwMode="auto">
          <a:xfrm>
            <a:off x="6300788" y="4076700"/>
            <a:ext cx="21320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516688" y="6092825"/>
            <a:ext cx="1709737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krocan domácí</a:t>
            </a:r>
            <a:endParaRPr lang="cs-CZ" sz="2000" dirty="0"/>
          </a:p>
        </p:txBody>
      </p:sp>
      <p:pic>
        <p:nvPicPr>
          <p:cNvPr id="25606" name="Picture 6" descr="File:Indian Peacock (Pavo cristatus) at a roof-top near Hodal I Picture 2176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4264" r="4228"/>
          <a:stretch>
            <a:fillRect/>
          </a:stretch>
        </p:blipFill>
        <p:spPr bwMode="auto">
          <a:xfrm>
            <a:off x="6300788" y="1125538"/>
            <a:ext cx="2374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572000" y="3284538"/>
            <a:ext cx="1649413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páv korunkatý</a:t>
            </a:r>
            <a:endParaRPr lang="cs-CZ" sz="2000" dirty="0"/>
          </a:p>
        </p:txBody>
      </p:sp>
      <p:pic>
        <p:nvPicPr>
          <p:cNvPr id="25608" name="Picture 2" descr="File:PeackockSide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08400" y="1268413"/>
            <a:ext cx="23764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8" descr="File:Turkeys on path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t="18900" b="2982"/>
          <a:stretch>
            <a:fillRect/>
          </a:stretch>
        </p:blipFill>
        <p:spPr bwMode="auto">
          <a:xfrm>
            <a:off x="3708400" y="4149725"/>
            <a:ext cx="237648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356100" y="6092825"/>
            <a:ext cx="1557338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krůta domácí</a:t>
            </a:r>
            <a:endParaRPr lang="cs-CZ" sz="2000" dirty="0"/>
          </a:p>
        </p:txBody>
      </p:sp>
      <p:sp>
        <p:nvSpPr>
          <p:cNvPr id="12" name="Obousměrná vodorovná šipka 11"/>
          <p:cNvSpPr/>
          <p:nvPr/>
        </p:nvSpPr>
        <p:spPr>
          <a:xfrm>
            <a:off x="6011863" y="6237288"/>
            <a:ext cx="431800" cy="21590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5612" name="Picture 10" descr="File:Helmeted Guineafowl (Numida meleagris)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 l="14111" t="7561" r="22385" b="6761"/>
          <a:stretch>
            <a:fillRect/>
          </a:stretch>
        </p:blipFill>
        <p:spPr bwMode="auto">
          <a:xfrm>
            <a:off x="539750" y="4076700"/>
            <a:ext cx="20161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468313" y="6308725"/>
            <a:ext cx="2120900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perlička kropenatá</a:t>
            </a:r>
            <a:endParaRPr lang="cs-CZ" sz="2000" dirty="0"/>
          </a:p>
        </p:txBody>
      </p:sp>
      <p:sp>
        <p:nvSpPr>
          <p:cNvPr id="15" name="Šipka doleva 14">
            <a:hlinkClick r:id="rId14" action="ppaction://hlinksldjump"/>
          </p:cNvPr>
          <p:cNvSpPr/>
          <p:nvPr/>
        </p:nvSpPr>
        <p:spPr>
          <a:xfrm>
            <a:off x="8675688" y="6381750"/>
            <a:ext cx="360362" cy="2873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Hrabaví - zástupci</a:t>
            </a:r>
          </a:p>
        </p:txBody>
      </p:sp>
      <p:pic>
        <p:nvPicPr>
          <p:cNvPr id="26626" name="Picture 2" descr="File:Phasianus colchicus 2 tom (Lukasz Lukasik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File:Rebhueh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3229" t="13310" r="9280" b="9494"/>
          <a:stretch>
            <a:fillRect/>
          </a:stretch>
        </p:blipFill>
        <p:spPr bwMode="auto">
          <a:xfrm>
            <a:off x="395288" y="4292600"/>
            <a:ext cx="252095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187450" y="3500438"/>
            <a:ext cx="1692275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bažant obecný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650" y="6165850"/>
            <a:ext cx="1687513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koroptev polní</a:t>
            </a:r>
            <a:endParaRPr lang="cs-CZ" sz="2000" dirty="0"/>
          </a:p>
        </p:txBody>
      </p:sp>
      <p:pic>
        <p:nvPicPr>
          <p:cNvPr id="26630" name="Picture 6" descr="File:Wachtel in Haltung clipped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4292600"/>
            <a:ext cx="29495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779838" y="6165850"/>
            <a:ext cx="1654175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křepelka polní</a:t>
            </a:r>
            <a:endParaRPr lang="cs-CZ" sz="2000" dirty="0"/>
          </a:p>
        </p:txBody>
      </p:sp>
      <p:pic>
        <p:nvPicPr>
          <p:cNvPr id="26632" name="Picture 8" descr="File:Auerhahn-balz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t="15662" r="27235"/>
          <a:stretch>
            <a:fillRect/>
          </a:stretch>
        </p:blipFill>
        <p:spPr bwMode="auto">
          <a:xfrm>
            <a:off x="5580063" y="1268413"/>
            <a:ext cx="2563812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File:Phasianus colchicus female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2202" t="12601" r="14485" b="2982"/>
          <a:stretch>
            <a:fillRect/>
          </a:stretch>
        </p:blipFill>
        <p:spPr bwMode="auto">
          <a:xfrm>
            <a:off x="2627313" y="1196975"/>
            <a:ext cx="1873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203575" y="3141663"/>
            <a:ext cx="911225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samice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8313" y="2997200"/>
            <a:ext cx="850900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samec</a:t>
            </a:r>
            <a:endParaRPr lang="cs-CZ" sz="2000" dirty="0"/>
          </a:p>
        </p:txBody>
      </p:sp>
      <p:sp>
        <p:nvSpPr>
          <p:cNvPr id="14" name="Šipka nahoru 13"/>
          <p:cNvSpPr/>
          <p:nvPr/>
        </p:nvSpPr>
        <p:spPr>
          <a:xfrm>
            <a:off x="900113" y="3500438"/>
            <a:ext cx="215900" cy="36036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5" name="Šipka nahoru 14"/>
          <p:cNvSpPr/>
          <p:nvPr/>
        </p:nvSpPr>
        <p:spPr>
          <a:xfrm>
            <a:off x="2916238" y="3213100"/>
            <a:ext cx="215900" cy="360363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6227763" y="3357563"/>
            <a:ext cx="1535112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tetřev hlušec</a:t>
            </a:r>
            <a:endParaRPr lang="cs-CZ" sz="2000" dirty="0"/>
          </a:p>
        </p:txBody>
      </p:sp>
      <p:pic>
        <p:nvPicPr>
          <p:cNvPr id="26639" name="Picture 12" descr="File:Flickr - Rainbirder - Black Grouse (Tetrao tetrix) Mal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 l="34964" r="6445"/>
          <a:stretch>
            <a:fillRect/>
          </a:stretch>
        </p:blipFill>
        <p:spPr bwMode="auto">
          <a:xfrm>
            <a:off x="6588125" y="4076700"/>
            <a:ext cx="18986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6659563" y="6308725"/>
            <a:ext cx="1800225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/>
              <a:t>tetřívek obecný</a:t>
            </a:r>
            <a:endParaRPr lang="cs-CZ" sz="2000" dirty="0"/>
          </a:p>
        </p:txBody>
      </p:sp>
      <p:sp>
        <p:nvSpPr>
          <p:cNvPr id="19" name="Šipka doleva 18">
            <a:hlinkClick r:id="rId14" action="ppaction://hlinksldjump"/>
          </p:cNvPr>
          <p:cNvSpPr/>
          <p:nvPr/>
        </p:nvSpPr>
        <p:spPr>
          <a:xfrm>
            <a:off x="8675688" y="6381750"/>
            <a:ext cx="360362" cy="2873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Měkkozobí </a:t>
            </a:r>
          </a:p>
        </p:txBody>
      </p:sp>
      <p:sp>
        <p:nvSpPr>
          <p:cNvPr id="28674" name="Zástupný symbol pro obsah 3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040313"/>
          </a:xfrm>
        </p:spPr>
        <p:txBody>
          <a:bodyPr/>
          <a:lstStyle/>
          <a:p>
            <a:r>
              <a:rPr lang="cs-CZ" sz="2400" u="sng" smtClean="0"/>
              <a:t>holub domácí</a:t>
            </a:r>
          </a:p>
          <a:p>
            <a:pPr lvl="1"/>
            <a:r>
              <a:rPr lang="cs-CZ" sz="2200" smtClean="0"/>
              <a:t>mají </a:t>
            </a:r>
            <a:r>
              <a:rPr lang="cs-CZ" sz="2200" b="1" smtClean="0"/>
              <a:t>ozobí </a:t>
            </a:r>
            <a:r>
              <a:rPr lang="cs-CZ" sz="2200" smtClean="0"/>
              <a:t>– měkká část zobáku</a:t>
            </a:r>
          </a:p>
          <a:p>
            <a:pPr lvl="1"/>
            <a:r>
              <a:rPr lang="cs-CZ" sz="2200" smtClean="0"/>
              <a:t>jsou </a:t>
            </a:r>
            <a:r>
              <a:rPr lang="cs-CZ" sz="2200" b="1" smtClean="0"/>
              <a:t>krmiví</a:t>
            </a:r>
            <a:r>
              <a:rPr lang="cs-CZ" sz="2200" smtClean="0"/>
              <a:t> – </a:t>
            </a:r>
            <a:r>
              <a:rPr lang="cs-CZ" sz="2200" b="1" smtClean="0"/>
              <a:t>holubí mléko</a:t>
            </a:r>
            <a:r>
              <a:rPr lang="cs-CZ" sz="2200" smtClean="0"/>
              <a:t>, mláďata krmí oba rodiče</a:t>
            </a:r>
          </a:p>
          <a:p>
            <a:pPr lvl="1"/>
            <a:r>
              <a:rPr lang="cs-CZ" sz="2200" smtClean="0"/>
              <a:t>dobří letci – </a:t>
            </a:r>
            <a:r>
              <a:rPr lang="cs-CZ" sz="2200" b="1" smtClean="0"/>
              <a:t>poštovní holubi</a:t>
            </a:r>
          </a:p>
          <a:p>
            <a:pPr lvl="1"/>
            <a:r>
              <a:rPr lang="cs-CZ" sz="2200" b="1" smtClean="0"/>
              <a:t>bílý holub </a:t>
            </a:r>
            <a:r>
              <a:rPr lang="cs-CZ" sz="2200" smtClean="0"/>
              <a:t>– symbol míru</a:t>
            </a:r>
          </a:p>
          <a:p>
            <a:pPr lvl="1"/>
            <a:r>
              <a:rPr lang="cs-CZ" sz="2200" b="1" smtClean="0"/>
              <a:t>trus</a:t>
            </a:r>
            <a:r>
              <a:rPr lang="cs-CZ" sz="2200" smtClean="0"/>
              <a:t> škodí na historických budovách a sochách</a:t>
            </a:r>
          </a:p>
          <a:p>
            <a:pPr lvl="1"/>
            <a:r>
              <a:rPr lang="cs-CZ" sz="2200" smtClean="0"/>
              <a:t>rozšiřují </a:t>
            </a:r>
            <a:r>
              <a:rPr lang="cs-CZ" sz="2200" b="1" smtClean="0"/>
              <a:t>parazity</a:t>
            </a:r>
            <a:r>
              <a:rPr lang="cs-CZ" sz="2200" smtClean="0"/>
              <a:t> a </a:t>
            </a:r>
            <a:r>
              <a:rPr lang="cs-CZ" sz="2200" b="1" smtClean="0"/>
              <a:t>choroby</a:t>
            </a:r>
          </a:p>
          <a:p>
            <a:endParaRPr lang="cs-CZ" sz="800" b="1" smtClean="0"/>
          </a:p>
          <a:p>
            <a:r>
              <a:rPr lang="cs-CZ" sz="2400" u="sng" smtClean="0"/>
              <a:t>holub hřivnáč </a:t>
            </a:r>
            <a:r>
              <a:rPr lang="cs-CZ" sz="2400" smtClean="0"/>
              <a:t>– stěhovavý pták, odlétá </a:t>
            </a:r>
            <a:br>
              <a:rPr lang="cs-CZ" sz="2400" smtClean="0"/>
            </a:br>
            <a:r>
              <a:rPr lang="cs-CZ" sz="2400" smtClean="0"/>
              <a:t>koncem září nebo v říjnu a přilétá v polovině března</a:t>
            </a:r>
          </a:p>
          <a:p>
            <a:r>
              <a:rPr lang="cs-CZ" sz="2400" u="sng" smtClean="0"/>
              <a:t>hrdlička zahradní </a:t>
            </a:r>
            <a:r>
              <a:rPr lang="cs-CZ" sz="2400" smtClean="0"/>
              <a:t>– hnízdí až 5 krát do roka, </a:t>
            </a:r>
            <a:br>
              <a:rPr lang="cs-CZ" sz="2400" smtClean="0"/>
            </a:br>
            <a:r>
              <a:rPr lang="cs-CZ" sz="2400" smtClean="0"/>
              <a:t>přezimuje u nás</a:t>
            </a:r>
          </a:p>
          <a:p>
            <a:r>
              <a:rPr lang="cs-CZ" sz="2400" u="sng" smtClean="0"/>
              <a:t>hrdlička divoká </a:t>
            </a:r>
            <a:r>
              <a:rPr lang="cs-CZ" sz="2400" smtClean="0"/>
              <a:t>- stěhovavá</a:t>
            </a:r>
          </a:p>
          <a:p>
            <a:endParaRPr lang="cs-CZ" sz="2400" smtClean="0"/>
          </a:p>
        </p:txBody>
      </p:sp>
      <p:sp>
        <p:nvSpPr>
          <p:cNvPr id="3" name="Šipka doleva 2">
            <a:hlinkClick r:id="rId2" action="ppaction://hlinksldjump"/>
          </p:cNvPr>
          <p:cNvSpPr/>
          <p:nvPr/>
        </p:nvSpPr>
        <p:spPr>
          <a:xfrm>
            <a:off x="8675688" y="6381750"/>
            <a:ext cx="360362" cy="2873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8676" name="Picture 2" descr="File:Blue Rock Pigeon I2 IMG 787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33375"/>
            <a:ext cx="21113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File:Wood.pigeon.2.arp.750pix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16435"/>
          <a:stretch>
            <a:fillRect/>
          </a:stretch>
        </p:blipFill>
        <p:spPr bwMode="auto">
          <a:xfrm>
            <a:off x="7380288" y="3933825"/>
            <a:ext cx="1655762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File:Streptopelia turtur on a branch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27405" t="18472" r="19676" b="6630"/>
          <a:stretch>
            <a:fillRect/>
          </a:stretch>
        </p:blipFill>
        <p:spPr bwMode="auto">
          <a:xfrm>
            <a:off x="4643438" y="5732463"/>
            <a:ext cx="100806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File:Collared Dove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2835" t="17020" r="31017" b="7806"/>
          <a:stretch>
            <a:fillRect/>
          </a:stretch>
        </p:blipFill>
        <p:spPr bwMode="auto">
          <a:xfrm>
            <a:off x="6443663" y="5084763"/>
            <a:ext cx="11525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Měkkozobí</a:t>
            </a:r>
          </a:p>
        </p:txBody>
      </p:sp>
      <p:pic>
        <p:nvPicPr>
          <p:cNvPr id="29698" name="Picture 2" descr="File:Blue Rock Pigeon I2 IMG 787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268413"/>
            <a:ext cx="2663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9750" y="3357563"/>
            <a:ext cx="14668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holub domácí</a:t>
            </a:r>
            <a:endParaRPr lang="cs-CZ" dirty="0"/>
          </a:p>
        </p:txBody>
      </p:sp>
      <p:pic>
        <p:nvPicPr>
          <p:cNvPr id="29700" name="Picture 4" descr="File:Rock pigeons on cliff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9846" t="21420" r="11171" b="10541"/>
          <a:stretch>
            <a:fillRect/>
          </a:stretch>
        </p:blipFill>
        <p:spPr bwMode="auto">
          <a:xfrm>
            <a:off x="2987675" y="1268413"/>
            <a:ext cx="2879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635375" y="3429000"/>
            <a:ext cx="13065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holub skalní</a:t>
            </a:r>
            <a:endParaRPr lang="cs-CZ" dirty="0"/>
          </a:p>
        </p:txBody>
      </p:sp>
      <p:pic>
        <p:nvPicPr>
          <p:cNvPr id="29702" name="Picture 6" descr="File:Wood.pigeon.2.arp.750pix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b="16435"/>
          <a:stretch>
            <a:fillRect/>
          </a:stretch>
        </p:blipFill>
        <p:spPr bwMode="auto">
          <a:xfrm>
            <a:off x="6011863" y="1484313"/>
            <a:ext cx="26527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732588" y="3141663"/>
            <a:ext cx="14668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holub hřivnáč</a:t>
            </a:r>
            <a:endParaRPr lang="cs-CZ" dirty="0"/>
          </a:p>
        </p:txBody>
      </p:sp>
      <p:pic>
        <p:nvPicPr>
          <p:cNvPr id="29704" name="Picture 8" descr="File:Collared Dove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2835" t="17020" r="31017" b="7806"/>
          <a:stretch>
            <a:fillRect/>
          </a:stretch>
        </p:blipFill>
        <p:spPr bwMode="auto">
          <a:xfrm>
            <a:off x="1331913" y="4149725"/>
            <a:ext cx="27352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763713" y="6308725"/>
            <a:ext cx="177482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hrdlička zahradní</a:t>
            </a:r>
            <a:endParaRPr lang="cs-CZ" dirty="0"/>
          </a:p>
        </p:txBody>
      </p:sp>
      <p:pic>
        <p:nvPicPr>
          <p:cNvPr id="29706" name="Picture 10" descr="File:Streptopelia turtur on a branch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7405" t="18472" r="19676"/>
          <a:stretch>
            <a:fillRect/>
          </a:stretch>
        </p:blipFill>
        <p:spPr bwMode="auto">
          <a:xfrm>
            <a:off x="4500563" y="4149725"/>
            <a:ext cx="20875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4643438" y="6308725"/>
            <a:ext cx="163512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hrdlička divoká</a:t>
            </a:r>
            <a:endParaRPr lang="cs-CZ" dirty="0"/>
          </a:p>
        </p:txBody>
      </p:sp>
      <p:sp>
        <p:nvSpPr>
          <p:cNvPr id="13" name="Šipka doleva 12">
            <a:hlinkClick r:id="rId12" action="ppaction://hlinksldjump"/>
          </p:cNvPr>
          <p:cNvSpPr/>
          <p:nvPr/>
        </p:nvSpPr>
        <p:spPr>
          <a:xfrm>
            <a:off x="8675688" y="6381750"/>
            <a:ext cx="360362" cy="28733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274</Words>
  <Application>Microsoft Office PowerPoint</Application>
  <PresentationFormat>Předvádění na obrazovce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Calibri</vt:lpstr>
      <vt:lpstr>Arial</vt:lpstr>
      <vt:lpstr>Motiv sady Office</vt:lpstr>
      <vt:lpstr>Řády</vt:lpstr>
      <vt:lpstr>Hrabaví</vt:lpstr>
      <vt:lpstr>Zástupci</vt:lpstr>
      <vt:lpstr>Hrabaví - zástupci</vt:lpstr>
      <vt:lpstr>Hrabaví - zástupci</vt:lpstr>
      <vt:lpstr>Měkkozobí </vt:lpstr>
      <vt:lpstr>Měkkozobí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</dc:title>
  <dc:creator>Kateřina</dc:creator>
  <cp:lastModifiedBy>JV</cp:lastModifiedBy>
  <cp:revision>56</cp:revision>
  <dcterms:created xsi:type="dcterms:W3CDTF">2012-09-19T15:04:01Z</dcterms:created>
  <dcterms:modified xsi:type="dcterms:W3CDTF">2020-06-05T07:55:51Z</dcterms:modified>
</cp:coreProperties>
</file>