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9456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394" y="-72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145C5-93FF-493E-9A1E-016C1F604E8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0E0AC-BDF3-4D56-8C41-F04719C5D16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483225" y="428625"/>
            <a:ext cx="1700213" cy="9123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7825" y="428625"/>
            <a:ext cx="4953000" cy="91233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2CC3-545D-4204-99AE-F184DE780C8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A21C2-A679-49E0-943A-626E534606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900" y="6872288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6900" y="4532313"/>
            <a:ext cx="6427788" cy="2339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9029-0328-4966-B0A3-64C69F417A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856038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C512B-C85D-4CBB-8107-9D564BF86AC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77825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841750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331A-9520-46B3-AACD-E0BC9C4A8D2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155F-3098-40B6-B3FC-4B74E1201A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9C0A-A628-44BE-8E18-FAFD66BAD2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825" y="425450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5925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77825" y="223837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2BFDC-3548-4458-988B-DAC4B44C14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2725" y="7485063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29B7-1C95-4E75-8B4B-96F71C4F65E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737725"/>
            <a:ext cx="1765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863" y="9737725"/>
            <a:ext cx="23955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8138" y="9737725"/>
            <a:ext cx="1765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B2A37D-EB28-4892-8267-43056E49A3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ovací čára 71"/>
          <p:cNvCxnSpPr/>
          <p:nvPr/>
        </p:nvCxnSpPr>
        <p:spPr>
          <a:xfrm>
            <a:off x="245888" y="6496743"/>
            <a:ext cx="70564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80975" y="161925"/>
            <a:ext cx="7199313" cy="5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600" b="1" u="sng" dirty="0" smtClean="0">
                <a:latin typeface="Calibri" pitchFamily="34" charset="0"/>
                <a:cs typeface="Calibri" pitchFamily="34" charset="0"/>
              </a:rPr>
              <a:t>Jan Amos Komenský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vypracoval/a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200" dirty="0" smtClean="0">
                <a:latin typeface="Calibri" pitchFamily="34" charset="0"/>
                <a:cs typeface="Calibri" pitchFamily="34" charset="0"/>
              </a:rPr>
              <a:t>_________________________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učebnice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str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140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a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141</a:t>
            </a:r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endParaRPr lang="cs-CZ" sz="8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400" b="1" dirty="0">
                <a:latin typeface="Calibri" pitchFamily="34" charset="0"/>
                <a:cs typeface="Calibri" pitchFamily="34" charset="0"/>
              </a:rPr>
              <a:t>1. S pomocí textu </a:t>
            </a:r>
            <a:r>
              <a:rPr lang="cs-CZ" sz="1400" b="1" i="1" dirty="0">
                <a:latin typeface="Calibri" pitchFamily="34" charset="0"/>
                <a:cs typeface="Calibri" pitchFamily="34" charset="0"/>
              </a:rPr>
              <a:t>Jan Amos Komenský </a:t>
            </a:r>
            <a:r>
              <a:rPr lang="cs-CZ" sz="1400" b="1" dirty="0">
                <a:latin typeface="Calibri" pitchFamily="34" charset="0"/>
                <a:cs typeface="Calibri" pitchFamily="34" charset="0"/>
              </a:rPr>
              <a:t>doplň vynechané údaje.</a:t>
            </a:r>
          </a:p>
          <a:p>
            <a:endParaRPr lang="cs-CZ" sz="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5000"/>
              </a:lnSpc>
            </a:pPr>
            <a:r>
              <a:rPr lang="cs-CZ" sz="1400" dirty="0">
                <a:latin typeface="Calibri" pitchFamily="34" charset="0"/>
                <a:cs typeface="Calibri" pitchFamily="34" charset="0"/>
              </a:rPr>
              <a:t>Žil v letech 15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až 16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____.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Pocházel z  jihovýchodní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____________, </a:t>
            </a:r>
            <a:r>
              <a:rPr lang="cs-CZ" sz="1400" dirty="0" err="1" smtClean="0">
                <a:latin typeface="Calibri" pitchFamily="34" charset="0"/>
                <a:cs typeface="Calibri" pitchFamily="34" charset="0"/>
              </a:rPr>
              <a:t>navště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-</a:t>
            </a:r>
          </a:p>
          <a:p>
            <a:pPr>
              <a:lnSpc>
                <a:spcPct val="125000"/>
              </a:lnSpc>
            </a:pPr>
            <a:r>
              <a:rPr lang="cs-CZ" sz="1400" dirty="0" err="1" smtClean="0">
                <a:latin typeface="Calibri" pitchFamily="34" charset="0"/>
                <a:cs typeface="Calibri" pitchFamily="34" charset="0"/>
              </a:rPr>
              <a:t>voval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 ___________________________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školy ve Strážnici a Přerově.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Univerzitní</a:t>
            </a:r>
          </a:p>
          <a:p>
            <a:pPr>
              <a:lnSpc>
                <a:spcPct val="125000"/>
              </a:lnSpc>
            </a:pPr>
            <a:r>
              <a:rPr lang="cs-CZ" sz="1400" dirty="0" smtClean="0">
                <a:latin typeface="Calibri" pitchFamily="34" charset="0"/>
                <a:cs typeface="Calibri" pitchFamily="34" charset="0"/>
              </a:rPr>
              <a:t>vzdělání  získal  v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 </a:t>
            </a:r>
            <a:r>
              <a:rPr lang="cs-CZ" sz="1400" dirty="0" err="1">
                <a:latin typeface="Calibri" pitchFamily="34" charset="0"/>
                <a:cs typeface="Calibri" pitchFamily="34" charset="0"/>
              </a:rPr>
              <a:t>Herbornu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1400" dirty="0" err="1">
                <a:latin typeface="Calibri" pitchFamily="34" charset="0"/>
                <a:cs typeface="Calibri" pitchFamily="34" charset="0"/>
              </a:rPr>
              <a:t>Heidlberku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.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Od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roku 16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působil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jako učitel na</a:t>
            </a:r>
          </a:p>
          <a:p>
            <a:pPr>
              <a:lnSpc>
                <a:spcPct val="125000"/>
              </a:lnSpc>
            </a:pPr>
            <a:r>
              <a:rPr lang="cs-CZ" sz="1400" dirty="0" smtClean="0">
                <a:latin typeface="Calibri" pitchFamily="34" charset="0"/>
                <a:cs typeface="Calibri" pitchFamily="34" charset="0"/>
              </a:rPr>
              <a:t>bratrské škole v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 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Přerově 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a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ve  ________________,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kde se také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stal 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správcem a </a:t>
            </a:r>
            <a:endParaRPr lang="cs-CZ" sz="1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5000"/>
              </a:lnSpc>
            </a:pPr>
            <a:r>
              <a:rPr lang="cs-CZ" sz="1400" dirty="0" smtClean="0">
                <a:latin typeface="Calibri" pitchFamily="34" charset="0"/>
                <a:cs typeface="Calibri" pitchFamily="34" charset="0"/>
              </a:rPr>
              <a:t>kazatelem místního bratrského 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sboru. Učitelská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 praxe  jej přivedla 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k hlubšímu </a:t>
            </a:r>
            <a:endParaRPr lang="cs-CZ" sz="1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5000"/>
              </a:lnSpc>
            </a:pPr>
            <a:r>
              <a:rPr lang="cs-CZ" sz="1400" dirty="0" smtClean="0">
                <a:latin typeface="Calibri" pitchFamily="34" charset="0"/>
                <a:cs typeface="Calibri" pitchFamily="34" charset="0"/>
              </a:rPr>
              <a:t>zamyšlení nad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metodami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______________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a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______________________.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Po bělohorské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porážce se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jednota bratrská stala jako první terčem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___________________________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politiky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Habsburků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. Komenský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se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několik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let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skrýval v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Brandýse nad Orlicí,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kde sepsal jedno ze stěžejních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děl - Labyrint (s)___________ a (r)_____ srdce.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Mezitím mu zemřela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_________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i obě děti, a tak v roce 16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odešel do polského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__________, kde byl zvolen biskupem Jednoty bratrské a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plně rozvinul svou práci na reformě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___________________. Komenský svých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kontaktů s mocnými využíval k získání jejich podpory pro boj za obnovu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(s)________________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a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(p)_________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českého státu. Zklamání z podmínek vestfálského míru 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vyjádřil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ve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spisu ________________________________________</a:t>
            </a:r>
            <a:br>
              <a:rPr lang="cs-CZ" sz="1400" dirty="0" smtClean="0">
                <a:latin typeface="Calibri" pitchFamily="34" charset="0"/>
                <a:cs typeface="Calibri" pitchFamily="34" charset="0"/>
              </a:rPr>
            </a:b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___________________________. Konec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života prožil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v nizozemském ______________________, 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kde se až do své smrti věnoval vědecké práci. Pohřben je v 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________________.</a:t>
            </a:r>
          </a:p>
          <a:p>
            <a:pPr algn="just"/>
            <a:endParaRPr lang="cs-CZ" sz="1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1400" b="1" dirty="0" smtClean="0">
                <a:latin typeface="Calibri" pitchFamily="34" charset="0"/>
                <a:cs typeface="Calibri" pitchFamily="34" charset="0"/>
              </a:rPr>
              <a:t>2. Zapiš vlastními slovy: </a:t>
            </a:r>
            <a:r>
              <a:rPr lang="cs-CZ" sz="1400" b="1" i="1" dirty="0" smtClean="0">
                <a:latin typeface="Calibri" pitchFamily="34" charset="0"/>
                <a:cs typeface="Calibri" pitchFamily="34" charset="0"/>
              </a:rPr>
              <a:t>Kterými svými učebnicemi a způsoby výuky se Komenský proslavil? Jak, </a:t>
            </a:r>
            <a:br>
              <a:rPr lang="cs-CZ" sz="1400" b="1" i="1" dirty="0" smtClean="0">
                <a:latin typeface="Calibri" pitchFamily="34" charset="0"/>
                <a:cs typeface="Calibri" pitchFamily="34" charset="0"/>
              </a:rPr>
            </a:br>
            <a:endParaRPr lang="cs-CZ" sz="500" b="1" i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1400" b="1" i="1" dirty="0" smtClean="0">
                <a:latin typeface="Calibri" pitchFamily="34" charset="0"/>
                <a:cs typeface="Calibri" pitchFamily="34" charset="0"/>
              </a:rPr>
              <a:t>podle něho, mělo vypadat správné vyučování?</a:t>
            </a:r>
            <a:endParaRPr lang="cs-CZ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49" descr="Komenský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00" y="648000"/>
            <a:ext cx="127952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Přímá spojovací čára 71"/>
          <p:cNvCxnSpPr/>
          <p:nvPr/>
        </p:nvCxnSpPr>
        <p:spPr>
          <a:xfrm>
            <a:off x="245888" y="5922069"/>
            <a:ext cx="70564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čára 28"/>
          <p:cNvCxnSpPr/>
          <p:nvPr/>
        </p:nvCxnSpPr>
        <p:spPr>
          <a:xfrm>
            <a:off x="3817144" y="5634732"/>
            <a:ext cx="34851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čára 71"/>
          <p:cNvCxnSpPr/>
          <p:nvPr/>
        </p:nvCxnSpPr>
        <p:spPr>
          <a:xfrm>
            <a:off x="245888" y="6209406"/>
            <a:ext cx="70564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660000"/>
            <a:ext cx="7056438" cy="373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46" y="7146900"/>
            <a:ext cx="4504687" cy="326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34</Words>
  <Application>Microsoft Office PowerPoint</Application>
  <PresentationFormat>Vlastní</PresentationFormat>
  <Paragraphs>13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Výchozí návrh</vt:lpstr>
      <vt:lpstr>Prezentace aplikace PowerPoint</vt:lpstr>
    </vt:vector>
  </TitlesOfParts>
  <Company>ZS Uvaly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Eva Hlisnikovská</cp:lastModifiedBy>
  <cp:revision>89</cp:revision>
  <cp:lastPrinted>2012-06-03T16:33:09Z</cp:lastPrinted>
  <dcterms:created xsi:type="dcterms:W3CDTF">2008-08-31T09:31:42Z</dcterms:created>
  <dcterms:modified xsi:type="dcterms:W3CDTF">2012-06-03T16:33:40Z</dcterms:modified>
</cp:coreProperties>
</file>