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F54F2-529D-470E-8B00-535F1AA45955}" type="datetimeFigureOut">
              <a:rPr lang="cs-CZ"/>
              <a:pPr>
                <a:defRPr/>
              </a:pPr>
              <a:t>3.5.2020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EE76-AE89-4A03-8181-0A82B289D7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C767-23F1-4813-A06D-8E4E8EE22CBC}" type="datetimeFigureOut">
              <a:rPr lang="cs-CZ"/>
              <a:pPr>
                <a:defRPr/>
              </a:pPr>
              <a:t>3.5.2020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103A1-CCC2-419D-A692-22E3FEBC47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18A0C-226B-4A77-9D21-A3697121D220}" type="datetimeFigureOut">
              <a:rPr lang="cs-CZ"/>
              <a:pPr>
                <a:defRPr/>
              </a:pPr>
              <a:t>3.5.2020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87D1-F3E5-4CFC-9347-CAA057064E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B0E13-A63B-4EF5-A7E0-0C97B72236EB}" type="datetimeFigureOut">
              <a:rPr lang="cs-CZ"/>
              <a:pPr>
                <a:defRPr/>
              </a:pPr>
              <a:t>3.5.2020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96B8B-A0D9-4550-9001-06C964160B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3CF88-B3E9-4E11-8BE1-C2683C9C9AC5}" type="datetimeFigureOut">
              <a:rPr lang="cs-CZ"/>
              <a:pPr>
                <a:defRPr/>
              </a:pPr>
              <a:t>3.5.2020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695E-459C-48D9-A802-55014C77F3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8F76-470F-4CA8-B84A-79232FEBEFEA}" type="datetimeFigureOut">
              <a:rPr lang="cs-CZ"/>
              <a:pPr>
                <a:defRPr/>
              </a:pPr>
              <a:t>3.5.2020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2F817-9552-463B-84DF-F9775EC6C9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E6C0-294E-453D-A8E5-E77FEC25108F}" type="datetimeFigureOut">
              <a:rPr lang="cs-CZ"/>
              <a:pPr>
                <a:defRPr/>
              </a:pPr>
              <a:t>3.5.2020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51959-1F86-4ADB-8A05-BD8D2F7AB7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DD81-7E34-439F-829F-3293676EF10C}" type="datetimeFigureOut">
              <a:rPr lang="cs-CZ"/>
              <a:pPr>
                <a:defRPr/>
              </a:pPr>
              <a:t>3.5.2020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9878-5061-4905-B7CD-CC89FDAB25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D5509-F05F-46CB-9BC1-EF7920C80CAA}" type="datetimeFigureOut">
              <a:rPr lang="cs-CZ"/>
              <a:pPr>
                <a:defRPr/>
              </a:pPr>
              <a:t>3.5.2020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BD5F-11A2-46F3-9A75-02A72D9A83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C9B15-BB4A-4AF4-B679-70AB81BE0F4E}" type="datetimeFigureOut">
              <a:rPr lang="cs-CZ"/>
              <a:pPr>
                <a:defRPr/>
              </a:pPr>
              <a:t>3.5.2020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22E6E-1B27-4825-BFFA-14201A6E02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298A4-5974-4A45-B4BE-D73CD8192691}" type="datetimeFigureOut">
              <a:rPr lang="cs-CZ"/>
              <a:pPr>
                <a:defRPr/>
              </a:pPr>
              <a:t>3.5.2020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23058-3C5F-4DDF-90D9-FAC265F4B1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433FB-FE24-49C6-95D2-DFE8C252476D}" type="datetimeFigureOut">
              <a:rPr lang="cs-CZ"/>
              <a:pPr>
                <a:defRPr/>
              </a:pPr>
              <a:t>3.5.2020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177993-4147-4860-AE3A-94A7443956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PODOBNOST GEOMETRICKÝCH ÚTVARŮ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 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Obdélník ABCD má délky stran 2cm a 4cm. Urči délky stran obdélníku A</a:t>
            </a:r>
            <a:r>
              <a:rPr lang="en-US" sz="2800" dirty="0" smtClean="0"/>
              <a:t>’</a:t>
            </a:r>
            <a:r>
              <a:rPr lang="cs-CZ" sz="2800" dirty="0" smtClean="0"/>
              <a:t>B</a:t>
            </a:r>
            <a:r>
              <a:rPr lang="en-US" sz="2800" dirty="0" smtClean="0"/>
              <a:t>’</a:t>
            </a:r>
            <a:r>
              <a:rPr lang="cs-CZ" sz="2800" dirty="0" smtClean="0"/>
              <a:t>C</a:t>
            </a:r>
            <a:r>
              <a:rPr lang="en-US" sz="2800" dirty="0" smtClean="0"/>
              <a:t>’</a:t>
            </a:r>
            <a:r>
              <a:rPr lang="cs-CZ" sz="2800" dirty="0" smtClean="0"/>
              <a:t>D</a:t>
            </a:r>
            <a:r>
              <a:rPr lang="en-US" sz="2800" dirty="0" smtClean="0"/>
              <a:t>’</a:t>
            </a:r>
            <a:r>
              <a:rPr lang="cs-CZ" sz="2800" dirty="0" smtClean="0"/>
              <a:t>, který je podobný obdélníku ABCD s poměrem podobnosti k = 1/4.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8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Řešení 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a</a:t>
            </a:r>
            <a:r>
              <a:rPr lang="en-US" smtClean="0"/>
              <a:t>’</a:t>
            </a:r>
            <a:r>
              <a:rPr lang="cs-CZ" smtClean="0"/>
              <a:t> = k . a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b</a:t>
            </a:r>
            <a:r>
              <a:rPr lang="en-US" smtClean="0"/>
              <a:t>’</a:t>
            </a:r>
            <a:r>
              <a:rPr lang="cs-CZ" smtClean="0"/>
              <a:t> = k . b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a</a:t>
            </a:r>
            <a:r>
              <a:rPr lang="en-US" smtClean="0"/>
              <a:t>’</a:t>
            </a:r>
            <a:r>
              <a:rPr lang="cs-CZ" smtClean="0"/>
              <a:t> = 1/4 . 2 = 0,5 cm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b</a:t>
            </a:r>
            <a:r>
              <a:rPr lang="en-US" smtClean="0"/>
              <a:t>’</a:t>
            </a:r>
            <a:r>
              <a:rPr lang="cs-CZ" smtClean="0"/>
              <a:t> = 1/4 . 4 = 1 cm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 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Obdélníky ABCD a EFGH jsou podobné. </a:t>
            </a:r>
            <a:endParaRPr lang="cs-CZ" dirty="0"/>
          </a:p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Pro IABI=5cm, IBCI=4cm,IEFI=12,5cm určete poměr podobnosti a vypočítejte délku strany FG druhého obdélníku.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Řešení 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IEFI : IABI = 12,5 : 5 = 2,5 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k = 2,5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IFGI = k . IBCI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IFGI = 2,5 . 4 = 10 cm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 4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Obdélník O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má strany o délkách a=14 mm, b=20mm.</a:t>
            </a:r>
          </a:p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Vypočítej rozměry podobného obdélníku O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, je-li</a:t>
            </a:r>
          </a:p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poměr podobnosti 3,5. Pak vypočítej poměr obsahů obdélníků O</a:t>
            </a:r>
            <a:r>
              <a:rPr lang="cs-CZ" sz="2800" baseline="-25000" dirty="0" smtClean="0"/>
              <a:t>1 </a:t>
            </a:r>
            <a:r>
              <a:rPr lang="cs-CZ" sz="2800" dirty="0" smtClean="0"/>
              <a:t>a O</a:t>
            </a:r>
            <a:r>
              <a:rPr lang="cs-CZ" sz="2800" baseline="-25000" dirty="0" smtClean="0"/>
              <a:t>2.</a:t>
            </a: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Řešení 4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a</a:t>
            </a:r>
            <a:r>
              <a:rPr lang="en-US" smtClean="0"/>
              <a:t>’</a:t>
            </a:r>
            <a:r>
              <a:rPr lang="cs-CZ" smtClean="0"/>
              <a:t> = k . a = 3,5 .14 =49 mm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b</a:t>
            </a:r>
            <a:r>
              <a:rPr lang="en-US" smtClean="0"/>
              <a:t>’</a:t>
            </a:r>
            <a:r>
              <a:rPr lang="cs-CZ" smtClean="0"/>
              <a:t> = k . b = 3,5 . 20 = 70 mm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Obsah O</a:t>
            </a:r>
            <a:r>
              <a:rPr lang="cs-CZ" baseline="-25000" smtClean="0"/>
              <a:t>1</a:t>
            </a: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S = a . b = 14 . 20 =280 mm</a:t>
            </a:r>
            <a:r>
              <a:rPr lang="cs-CZ" baseline="30000" smtClean="0"/>
              <a:t>2</a:t>
            </a: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Obsah O</a:t>
            </a:r>
            <a:r>
              <a:rPr lang="cs-CZ" baseline="-25000" smtClean="0"/>
              <a:t>2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S</a:t>
            </a:r>
            <a:r>
              <a:rPr lang="en-US" smtClean="0"/>
              <a:t>’</a:t>
            </a:r>
            <a:r>
              <a:rPr lang="cs-CZ" smtClean="0"/>
              <a:t> = a</a:t>
            </a:r>
            <a:r>
              <a:rPr lang="en-US" smtClean="0"/>
              <a:t>’</a:t>
            </a:r>
            <a:r>
              <a:rPr lang="cs-CZ" smtClean="0"/>
              <a:t> . b</a:t>
            </a:r>
            <a:r>
              <a:rPr lang="en-US" smtClean="0"/>
              <a:t>’</a:t>
            </a:r>
            <a:r>
              <a:rPr lang="cs-CZ" smtClean="0"/>
              <a:t> = 49 . 70 = 3430 mm</a:t>
            </a:r>
            <a:r>
              <a:rPr lang="cs-CZ" baseline="30000" smtClean="0"/>
              <a:t>2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3430 : 280 = 343 : 28 = 12,25 = k</a:t>
            </a:r>
            <a:r>
              <a:rPr lang="cs-CZ" baseline="30000" smtClean="0"/>
              <a:t>2</a:t>
            </a: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7030A0"/>
                </a:solidFill>
              </a:rPr>
              <a:t>Co znamená slovo podobný?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cs-CZ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Význam slova podobný znáte z praxe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00B050"/>
                </a:solidFill>
              </a:rPr>
              <a:t>Jmenuj obory: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00B0F0"/>
                </a:solidFill>
              </a:rPr>
              <a:t>Zeměpis	</a:t>
            </a:r>
            <a:r>
              <a:rPr lang="cs-CZ" smtClean="0"/>
              <a:t>		dvě mapy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téhož území 				měřítko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00B0F0"/>
                </a:solidFill>
              </a:rPr>
              <a:t>Stavitelství</a:t>
            </a:r>
            <a:r>
              <a:rPr lang="cs-CZ" smtClean="0"/>
              <a:t>		plány domu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00B0F0"/>
                </a:solidFill>
              </a:rPr>
              <a:t>Konstrukce</a:t>
            </a:r>
            <a:r>
              <a:rPr lang="cs-CZ" smtClean="0"/>
              <a:t>		technické výkresy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					fotografie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00B0F0"/>
                </a:solidFill>
              </a:rPr>
              <a:t>Geometrie</a:t>
            </a:r>
            <a:r>
              <a:rPr lang="cs-CZ" smtClean="0"/>
              <a:t>		</a:t>
            </a:r>
            <a:r>
              <a:rPr lang="cs-CZ" smtClean="0">
                <a:latin typeface="Arial" charset="0"/>
              </a:rPr>
              <a:t>        </a:t>
            </a:r>
            <a:r>
              <a:rPr lang="cs-CZ" smtClean="0"/>
              <a:t>čtverce, kruhy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Definice podobnosti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Dva geometrické útvary jsou podobné, jestliže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oměry délek všech dvojic odpovídajících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úseček těchto útvarů se rovnají témuž číslu k.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Toto číslo k se nazývá poměr podobnosti.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Zápis:  obraz ku vzoru!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a</a:t>
            </a:r>
            <a:r>
              <a:rPr lang="en-US" dirty="0" smtClean="0"/>
              <a:t>’</a:t>
            </a:r>
            <a:r>
              <a:rPr lang="cs-CZ" dirty="0" smtClean="0"/>
              <a:t> : a = I</a:t>
            </a:r>
            <a:r>
              <a:rPr lang="en-US" dirty="0" smtClean="0"/>
              <a:t>A’B’</a:t>
            </a:r>
            <a:r>
              <a:rPr lang="cs-CZ" dirty="0" smtClean="0"/>
              <a:t>I : IABI = k (nebo </a:t>
            </a:r>
            <a:r>
              <a:rPr lang="el-GR" dirty="0" smtClean="0"/>
              <a:t>κ</a:t>
            </a:r>
            <a:r>
              <a:rPr lang="cs-CZ" dirty="0" smtClean="0"/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podobnost zapisujeme   a</a:t>
            </a:r>
            <a:r>
              <a:rPr lang="en-US" dirty="0" smtClean="0"/>
              <a:t>’</a:t>
            </a:r>
            <a:r>
              <a:rPr lang="cs-CZ" dirty="0" smtClean="0"/>
              <a:t> </a:t>
            </a:r>
            <a:r>
              <a:rPr lang="en-US" dirty="0" smtClean="0"/>
              <a:t>~</a:t>
            </a:r>
            <a:r>
              <a:rPr lang="cs-CZ" dirty="0" smtClean="0"/>
              <a:t> a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Poměr podobnosti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			k </a:t>
            </a:r>
            <a:r>
              <a:rPr lang="en-US" dirty="0" smtClean="0"/>
              <a:t>&gt; </a:t>
            </a:r>
            <a:r>
              <a:rPr lang="cs-CZ" dirty="0" smtClean="0"/>
              <a:t>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		zvětšení délek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			k</a:t>
            </a:r>
            <a:r>
              <a:rPr lang="en-US" dirty="0" smtClean="0"/>
              <a:t> &lt; 1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		zmenšení délek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			k = 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		zachování délek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(shodnost)</a:t>
            </a:r>
            <a:endParaRPr lang="cs-CZ" dirty="0"/>
          </a:p>
        </p:txBody>
      </p:sp>
      <p:sp>
        <p:nvSpPr>
          <p:cNvPr id="4" name="Lichoběžník 3"/>
          <p:cNvSpPr/>
          <p:nvPr/>
        </p:nvSpPr>
        <p:spPr>
          <a:xfrm>
            <a:off x="1214438" y="1643063"/>
            <a:ext cx="1214437" cy="7858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Lichoběžník 4"/>
          <p:cNvSpPr/>
          <p:nvPr/>
        </p:nvSpPr>
        <p:spPr>
          <a:xfrm>
            <a:off x="6286500" y="1214438"/>
            <a:ext cx="2286000" cy="13573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Lichoběžník 5"/>
          <p:cNvSpPr/>
          <p:nvPr/>
        </p:nvSpPr>
        <p:spPr>
          <a:xfrm>
            <a:off x="857250" y="3357563"/>
            <a:ext cx="2143125" cy="121443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Lichoběžník 6"/>
          <p:cNvSpPr/>
          <p:nvPr/>
        </p:nvSpPr>
        <p:spPr>
          <a:xfrm>
            <a:off x="6500813" y="3429000"/>
            <a:ext cx="1643062" cy="92868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Lichoběžník 7"/>
          <p:cNvSpPr/>
          <p:nvPr/>
        </p:nvSpPr>
        <p:spPr>
          <a:xfrm>
            <a:off x="1285875" y="5286375"/>
            <a:ext cx="1357313" cy="785813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Lichoběžník 8"/>
          <p:cNvSpPr/>
          <p:nvPr/>
        </p:nvSpPr>
        <p:spPr>
          <a:xfrm>
            <a:off x="6643688" y="5286375"/>
            <a:ext cx="1357312" cy="785813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Podobné úsečky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4665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Zjisti zda je úsečka IABI=12 cm podobná </a:t>
            </a:r>
            <a:r>
              <a:rPr lang="cs-CZ" smtClean="0">
                <a:latin typeface="Arial" charset="0"/>
              </a:rPr>
              <a:t>                  </a:t>
            </a:r>
            <a:r>
              <a:rPr lang="cs-CZ" smtClean="0"/>
              <a:t>s úsečkou I</a:t>
            </a:r>
            <a:r>
              <a:rPr lang="en-US" smtClean="0"/>
              <a:t>A’B’</a:t>
            </a:r>
            <a:r>
              <a:rPr lang="cs-CZ" smtClean="0"/>
              <a:t>I= 6cm.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cs-CZ" smtClean="0"/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cs-CZ" smtClean="0"/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cs-CZ" smtClean="0"/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I</a:t>
            </a:r>
            <a:r>
              <a:rPr lang="en-US" smtClean="0"/>
              <a:t>A’B’</a:t>
            </a:r>
            <a:r>
              <a:rPr lang="cs-CZ" smtClean="0"/>
              <a:t>I : IABI = 6 : 12 = </a:t>
            </a:r>
            <a:r>
              <a:rPr lang="cs-CZ" smtClean="0">
                <a:solidFill>
                  <a:srgbClr val="FF0000"/>
                </a:solidFill>
              </a:rPr>
              <a:t>1 : 2 = 0,5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cs-CZ" sz="2800" smtClean="0"/>
              <a:t>Obraz ku vzoru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cs-CZ" sz="2800" smtClean="0"/>
              <a:t>Poměr podobnosti  k = 1 : 2 = 0,5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FF0000"/>
                </a:solidFill>
              </a:rPr>
              <a:t>Každé dvě úsečky jsou podobné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500063" y="3571875"/>
            <a:ext cx="271462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500063" y="2928938"/>
            <a:ext cx="5929312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6358731" y="2928144"/>
            <a:ext cx="142875" cy="1588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429419" y="2928144"/>
            <a:ext cx="142875" cy="158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3144044" y="3571082"/>
            <a:ext cx="142875" cy="158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29419" y="3571082"/>
            <a:ext cx="142875" cy="158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215063" y="3071813"/>
            <a:ext cx="357187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57188" y="3000375"/>
            <a:ext cx="357187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071813" y="3643313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57188" y="3643313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  <a:r>
              <a:rPr lang="en-US" dirty="0"/>
              <a:t>’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Podobné kruhy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0" y="1000125"/>
            <a:ext cx="8686800" cy="5715000"/>
          </a:xfrm>
        </p:spPr>
        <p:txBody>
          <a:bodyPr>
            <a:normAutofit fontScale="92500" lnSpcReduction="10000"/>
          </a:bodyPr>
          <a:lstStyle/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Zjisti zda je kruh K (S,80 mm) podobný s kruhem K</a:t>
            </a:r>
            <a:r>
              <a:rPr lang="en-US" dirty="0" smtClean="0"/>
              <a:t>’</a:t>
            </a:r>
            <a:r>
              <a:rPr lang="cs-CZ" dirty="0" smtClean="0"/>
              <a:t>(S</a:t>
            </a:r>
            <a:r>
              <a:rPr lang="en-US" dirty="0" smtClean="0"/>
              <a:t>’</a:t>
            </a:r>
            <a:r>
              <a:rPr lang="cs-CZ" dirty="0" smtClean="0"/>
              <a:t>,40 mm).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r</a:t>
            </a:r>
            <a:r>
              <a:rPr lang="en-US" dirty="0" smtClean="0"/>
              <a:t>’</a:t>
            </a:r>
            <a:r>
              <a:rPr lang="cs-CZ" dirty="0" smtClean="0"/>
              <a:t> : r = 40 : 80 = 4 : 8 = 1 : 2 = 0,5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Poměr podobnosti k = 0,5</a:t>
            </a: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Každé dva kruhy jsou podobné.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786063" y="2286000"/>
            <a:ext cx="500062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K</a:t>
            </a:r>
          </a:p>
        </p:txBody>
      </p:sp>
      <p:sp>
        <p:nvSpPr>
          <p:cNvPr id="6" name="Elipsa 5"/>
          <p:cNvSpPr/>
          <p:nvPr/>
        </p:nvSpPr>
        <p:spPr>
          <a:xfrm>
            <a:off x="642938" y="2071688"/>
            <a:ext cx="2286000" cy="2214562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29375" y="2500313"/>
            <a:ext cx="500063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K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5072063" y="2643188"/>
            <a:ext cx="1571625" cy="1500187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Podobné čtverce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	Zjisti zda čtverec ABCD</a:t>
            </a:r>
            <a:r>
              <a:rPr lang="cs-CZ" smtClean="0">
                <a:latin typeface="Arial" charset="0"/>
              </a:rPr>
              <a:t>,</a:t>
            </a:r>
            <a:r>
              <a:rPr lang="cs-CZ" smtClean="0"/>
              <a:t> a=6cm je podobný se čtvercem A</a:t>
            </a:r>
            <a:r>
              <a:rPr lang="en-US" smtClean="0"/>
              <a:t>’</a:t>
            </a:r>
            <a:r>
              <a:rPr lang="cs-CZ" smtClean="0"/>
              <a:t>B</a:t>
            </a:r>
            <a:r>
              <a:rPr lang="en-US" smtClean="0"/>
              <a:t>’</a:t>
            </a:r>
            <a:r>
              <a:rPr lang="cs-CZ" smtClean="0"/>
              <a:t>C</a:t>
            </a:r>
            <a:r>
              <a:rPr lang="en-US" smtClean="0"/>
              <a:t>’</a:t>
            </a:r>
            <a:r>
              <a:rPr lang="cs-CZ" smtClean="0"/>
              <a:t>D</a:t>
            </a:r>
            <a:r>
              <a:rPr lang="en-US" smtClean="0"/>
              <a:t>’</a:t>
            </a:r>
            <a:r>
              <a:rPr lang="cs-CZ" smtClean="0">
                <a:latin typeface="Arial" charset="0"/>
              </a:rPr>
              <a:t>,</a:t>
            </a:r>
            <a:r>
              <a:rPr lang="cs-CZ" smtClean="0"/>
              <a:t> a</a:t>
            </a:r>
            <a:r>
              <a:rPr lang="en-US" smtClean="0"/>
              <a:t>’</a:t>
            </a:r>
            <a:r>
              <a:rPr lang="cs-CZ" smtClean="0"/>
              <a:t>=4cm.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a</a:t>
            </a:r>
            <a:r>
              <a:rPr lang="en-US" smtClean="0"/>
              <a:t>’</a:t>
            </a:r>
            <a:r>
              <a:rPr lang="cs-CZ" smtClean="0"/>
              <a:t> : a = 4 : 6 = 2 : 3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>
                <a:solidFill>
                  <a:srgbClr val="FF0000"/>
                </a:solidFill>
              </a:rPr>
              <a:t>Každé dva čtverce jsou podobné.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72000" y="2857500"/>
            <a:ext cx="1714500" cy="164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072313" y="3143250"/>
            <a:ext cx="1214437" cy="1214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43625" y="4500563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429125" y="4500563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429125" y="2500313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072188" y="2500313"/>
            <a:ext cx="357187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072438" y="4357688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929438" y="4357688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929438" y="2786063"/>
            <a:ext cx="571500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D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072438" y="2786063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  <a:r>
              <a:rPr lang="en-US" dirty="0"/>
              <a:t>’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 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4292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	Zjisti zda obdélník ABCD je podobný s obdélníkem KLMN. Vypočítej obsahy a urči poměr obsahů.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	IABI = 4cm		IKLI = 6cm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	IBCI = 2cm		ILMI = 3cm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  <p:sp>
        <p:nvSpPr>
          <p:cNvPr id="4" name="Obdélník 3"/>
          <p:cNvSpPr/>
          <p:nvPr/>
        </p:nvSpPr>
        <p:spPr>
          <a:xfrm>
            <a:off x="1071563" y="4429125"/>
            <a:ext cx="200025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429125" y="4143375"/>
            <a:ext cx="3357563" cy="1785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000375" y="5572125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57250" y="5572125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57250" y="4071938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D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000375" y="4071938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715250" y="6000750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143375" y="6000750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K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143375" y="3786188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715250" y="3714750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Řešení 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IKLI : IABI = 6 : 4 = 3 : 2 = 1,5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ILMI : IBCI = 3 : 2 = 1,5		totéž číslo k=1,5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KLMN   </a:t>
            </a:r>
            <a:r>
              <a:rPr lang="en-US" sz="2800" dirty="0" smtClean="0"/>
              <a:t>~</a:t>
            </a:r>
            <a:r>
              <a:rPr lang="cs-CZ" sz="2800" dirty="0" smtClean="0"/>
              <a:t>   ABCD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		čteme podobný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S</a:t>
            </a:r>
            <a:r>
              <a:rPr lang="cs-CZ" sz="2800" baseline="-25000" dirty="0" smtClean="0"/>
              <a:t>ABCD </a:t>
            </a:r>
            <a:r>
              <a:rPr lang="cs-CZ" sz="2800" dirty="0" smtClean="0"/>
              <a:t>= a . b			S</a:t>
            </a:r>
            <a:r>
              <a:rPr lang="cs-CZ" sz="2800" baseline="-25000" dirty="0" smtClean="0"/>
              <a:t>KLMN </a:t>
            </a:r>
            <a:r>
              <a:rPr lang="cs-CZ" sz="2800" dirty="0" smtClean="0"/>
              <a:t>= a</a:t>
            </a:r>
            <a:r>
              <a:rPr lang="en-US" sz="2800" dirty="0" smtClean="0"/>
              <a:t>’</a:t>
            </a:r>
            <a:r>
              <a:rPr lang="cs-CZ" sz="2800" dirty="0" smtClean="0"/>
              <a:t> . b</a:t>
            </a:r>
            <a:r>
              <a:rPr lang="en-US" sz="2800" dirty="0" smtClean="0"/>
              <a:t>’</a:t>
            </a:r>
            <a:endParaRPr lang="cs-CZ" sz="28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S</a:t>
            </a:r>
            <a:r>
              <a:rPr lang="cs-CZ" sz="2800" baseline="-25000" dirty="0" smtClean="0"/>
              <a:t>ABCD </a:t>
            </a:r>
            <a:r>
              <a:rPr lang="cs-CZ" sz="2800" dirty="0" smtClean="0"/>
              <a:t>= 4 . 2 = 8 cm</a:t>
            </a:r>
            <a:r>
              <a:rPr lang="cs-CZ" sz="2800" baseline="30000" dirty="0" smtClean="0"/>
              <a:t>2</a:t>
            </a:r>
            <a:r>
              <a:rPr lang="cs-CZ" sz="2800" baseline="30000" dirty="0"/>
              <a:t>	</a:t>
            </a:r>
            <a:r>
              <a:rPr lang="cs-CZ" sz="2800" dirty="0" smtClean="0"/>
              <a:t>S</a:t>
            </a:r>
            <a:r>
              <a:rPr lang="cs-CZ" sz="2800" baseline="-25000" dirty="0" smtClean="0"/>
              <a:t>KLMN </a:t>
            </a:r>
            <a:r>
              <a:rPr lang="cs-CZ" sz="2800" dirty="0" smtClean="0"/>
              <a:t>= 6 . 3 = 18 cm</a:t>
            </a:r>
            <a:r>
              <a:rPr lang="cs-CZ" sz="2800" baseline="30000" dirty="0" smtClean="0"/>
              <a:t>2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800" baseline="300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S</a:t>
            </a:r>
            <a:r>
              <a:rPr lang="en-US" sz="2800" dirty="0" smtClean="0"/>
              <a:t>’</a:t>
            </a:r>
            <a:r>
              <a:rPr lang="cs-CZ" sz="2800" dirty="0" smtClean="0"/>
              <a:t> : S = 18 : 8 = 9 : 4 = k</a:t>
            </a:r>
            <a:r>
              <a:rPr lang="cs-CZ" sz="2800" baseline="30000" dirty="0" smtClean="0"/>
              <a:t>2</a:t>
            </a:r>
            <a:endParaRPr lang="cs-CZ" sz="28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Poměr obsahů podobných rovinných útvarů k</a:t>
            </a:r>
            <a:r>
              <a:rPr lang="cs-CZ" sz="2800" baseline="30000" dirty="0" smtClean="0">
                <a:solidFill>
                  <a:srgbClr val="FF0000"/>
                </a:solidFill>
              </a:rPr>
              <a:t>2</a:t>
            </a:r>
            <a:endParaRPr lang="cs-CZ" sz="28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315</TotalTime>
  <Words>458</Words>
  <Application>Microsoft Office PowerPoint</Application>
  <PresentationFormat>Předvádění na obrazovce (4:3)</PresentationFormat>
  <Paragraphs>122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Franklin Gothic Book</vt:lpstr>
      <vt:lpstr>Franklin Gothic Medium</vt:lpstr>
      <vt:lpstr>Wingdings 2</vt:lpstr>
      <vt:lpstr>Cesta</vt:lpstr>
      <vt:lpstr>PODOBNOST GEOMETRICKÝCH ÚTVARŮ</vt:lpstr>
      <vt:lpstr>Prezentace aplikace PowerPoint</vt:lpstr>
      <vt:lpstr>Definice podobnosti</vt:lpstr>
      <vt:lpstr>Poměr podobnosti</vt:lpstr>
      <vt:lpstr>Podobné úsečky</vt:lpstr>
      <vt:lpstr>Podobné kruhy</vt:lpstr>
      <vt:lpstr>Podobné čtverce</vt:lpstr>
      <vt:lpstr>Příklad 1</vt:lpstr>
      <vt:lpstr>Řešení 1</vt:lpstr>
      <vt:lpstr>Příklad 2</vt:lpstr>
      <vt:lpstr>Řešení 2</vt:lpstr>
      <vt:lpstr>Příklad 3</vt:lpstr>
      <vt:lpstr>Řešení 3</vt:lpstr>
      <vt:lpstr>Příklad 4</vt:lpstr>
      <vt:lpstr>Řešení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PODOBNOST GEOMETRICKÝCH ÚTVARŮ</dc:title>
  <dc:creator>Vaclav</dc:creator>
  <cp:lastModifiedBy>Ivana</cp:lastModifiedBy>
  <cp:revision>56</cp:revision>
  <dcterms:created xsi:type="dcterms:W3CDTF">2012-01-18T17:54:23Z</dcterms:created>
  <dcterms:modified xsi:type="dcterms:W3CDTF">2020-05-03T19:34:37Z</dcterms:modified>
</cp:coreProperties>
</file>