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1" r:id="rId4"/>
    <p:sldId id="272" r:id="rId5"/>
    <p:sldId id="258" r:id="rId6"/>
    <p:sldId id="273" r:id="rId7"/>
    <p:sldId id="259" r:id="rId8"/>
    <p:sldId id="260" r:id="rId9"/>
    <p:sldId id="261" r:id="rId10"/>
    <p:sldId id="276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4" r:id="rId19"/>
    <p:sldId id="275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E9E14-5732-4CD2-8296-80B7E0BF0CDE}" type="datetimeFigureOut">
              <a:rPr lang="cs-CZ"/>
              <a:pPr>
                <a:defRPr/>
              </a:pPr>
              <a:t>5.5.2020</a:t>
            </a:fld>
            <a:endParaRPr lang="cs-CZ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51D02-1522-406D-AB18-941F77EFD5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8B4CC-E20A-4007-BFBA-F8186D3E56E7}" type="datetimeFigureOut">
              <a:rPr lang="cs-CZ"/>
              <a:pPr>
                <a:defRPr/>
              </a:pPr>
              <a:t>5.5.2020</a:t>
            </a:fld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5EA9A-D453-4C17-9DA8-32BDDD625B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A618E-6529-4AB5-882B-E0CC3A502693}" type="datetimeFigureOut">
              <a:rPr lang="cs-CZ"/>
              <a:pPr>
                <a:defRPr/>
              </a:pPr>
              <a:t>5.5.2020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E4DBE-7EF3-4DAC-B56B-FA1C54CB8E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0C861-C47D-49D7-93E1-46F2F749F5A0}" type="datetimeFigureOut">
              <a:rPr lang="cs-CZ"/>
              <a:pPr>
                <a:defRPr/>
              </a:pPr>
              <a:t>5.5.2020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609C2-C989-4A32-9BFD-E04B10716B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7C271-53C0-4742-8C37-620262B5C59E}" type="datetimeFigureOut">
              <a:rPr lang="cs-CZ"/>
              <a:pPr>
                <a:defRPr/>
              </a:pPr>
              <a:t>5.5.2020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ADB1A-C012-4E08-B364-14A0C208E1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BE95E-E635-4C2E-BCC5-B6EB636DA4BA}" type="datetimeFigureOut">
              <a:rPr lang="cs-CZ"/>
              <a:pPr>
                <a:defRPr/>
              </a:pPr>
              <a:t>5.5.2020</a:t>
            </a:fld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260DA-F150-4419-9A90-292C2A9690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B8814-AC1F-4D20-8248-A20F755F80AD}" type="datetimeFigureOut">
              <a:rPr lang="cs-CZ"/>
              <a:pPr>
                <a:defRPr/>
              </a:pPr>
              <a:t>5.5.2020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FFA1F-44E3-4CF0-B950-226BFF00CB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C2262-3999-4A26-8C76-55223455413A}" type="datetimeFigureOut">
              <a:rPr lang="cs-CZ"/>
              <a:pPr>
                <a:defRPr/>
              </a:pPr>
              <a:t>5.5.2020</a:t>
            </a:fld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F0913-A1D8-4093-94DE-7EAF2B324C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454F8-6BC8-4163-94BA-7F90ED14ADA9}" type="datetimeFigureOut">
              <a:rPr lang="cs-CZ"/>
              <a:pPr>
                <a:defRPr/>
              </a:pPr>
              <a:t>5.5.2020</a:t>
            </a:fld>
            <a:endParaRPr lang="cs-CZ"/>
          </a:p>
        </p:txBody>
      </p:sp>
      <p:sp>
        <p:nvSpPr>
          <p:cNvPr id="3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C450F-3B45-4F29-A4E7-EBAC2C38CE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2507B-5506-4028-BBE8-9AB2A2355DD4}" type="datetimeFigureOut">
              <a:rPr lang="cs-CZ"/>
              <a:pPr>
                <a:defRPr/>
              </a:pPr>
              <a:t>5.5.2020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93E0E-11D0-40F7-BB8F-5BEAEA9AF6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DE6FB-AE86-472B-BD60-7A947381AFF3}" type="datetimeFigureOut">
              <a:rPr lang="cs-CZ"/>
              <a:pPr>
                <a:defRPr/>
              </a:pPr>
              <a:t>5.5.2020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B7BCD-84AF-4062-B231-51F0E69999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7C0AAB-98A6-4DAD-AAD7-9A0847D404CA}" type="datetimeFigureOut">
              <a:rPr lang="cs-CZ"/>
              <a:pPr>
                <a:defRPr/>
              </a:pPr>
              <a:t>5.5.2020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BBC313-8C2C-4B9F-A7BA-43AE7B60BE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3" r:id="rId4"/>
    <p:sldLayoutId id="2147483687" r:id="rId5"/>
    <p:sldLayoutId id="2147483682" r:id="rId6"/>
    <p:sldLayoutId id="2147483688" r:id="rId7"/>
    <p:sldLayoutId id="2147483689" r:id="rId8"/>
    <p:sldLayoutId id="2147483690" r:id="rId9"/>
    <p:sldLayoutId id="2147483681" r:id="rId10"/>
    <p:sldLayoutId id="214748369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PODOBNOST  TROJÚHELNÍKŮ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FF0000"/>
                </a:solidFill>
              </a:rPr>
              <a:t>Věty o podobnosti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88" y="0"/>
            <a:ext cx="8229600" cy="5301208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</a:t>
            </a:r>
            <a:r>
              <a:rPr lang="cs-CZ" dirty="0" smtClean="0">
                <a:solidFill>
                  <a:srgbClr val="FF0000"/>
                </a:solidFill>
              </a:rPr>
              <a:t>Jsou každé dva rovnoramenné trojúhelníky podobné? Podle které věty?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4" name="Rovnoramenný trojúhelník 3"/>
          <p:cNvSpPr/>
          <p:nvPr/>
        </p:nvSpPr>
        <p:spPr>
          <a:xfrm>
            <a:off x="1331640" y="1500187"/>
            <a:ext cx="1500187" cy="18573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Rovnoramenný trojúhelník 4"/>
          <p:cNvSpPr/>
          <p:nvPr/>
        </p:nvSpPr>
        <p:spPr>
          <a:xfrm>
            <a:off x="4662060" y="1196752"/>
            <a:ext cx="2214562" cy="278606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Rovnoramenný trojúhelník 5"/>
          <p:cNvSpPr/>
          <p:nvPr/>
        </p:nvSpPr>
        <p:spPr>
          <a:xfrm>
            <a:off x="1907704" y="5157192"/>
            <a:ext cx="5212462" cy="11521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Zaoblený obdélník 1"/>
          <p:cNvSpPr/>
          <p:nvPr/>
        </p:nvSpPr>
        <p:spPr>
          <a:xfrm>
            <a:off x="1597611" y="4437112"/>
            <a:ext cx="5832648" cy="223224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nápověda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992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57188" y="0"/>
                <a:ext cx="8229600" cy="6286500"/>
              </a:xfrm>
            </p:spPr>
            <p:txBody>
              <a:bodyPr>
                <a:normAutofit fontScale="92500" lnSpcReduction="20000"/>
              </a:bodyPr>
              <a:lstStyle/>
              <a:p>
                <a:pPr fontAlgn="auto">
                  <a:spcAft>
                    <a:spcPts val="0"/>
                  </a:spcAft>
                  <a:buFont typeface="Wingdings 2"/>
                  <a:buNone/>
                  <a:defRPr/>
                </a:pPr>
                <a:r>
                  <a:rPr lang="cs-CZ" b="1" dirty="0" smtClean="0">
                    <a:solidFill>
                      <a:srgbClr val="00B050"/>
                    </a:solidFill>
                  </a:rPr>
                  <a:t>	</a:t>
                </a:r>
                <a:r>
                  <a:rPr lang="cs-CZ" dirty="0">
                    <a:solidFill>
                      <a:srgbClr val="FF0000"/>
                    </a:solidFill>
                  </a:rPr>
                  <a:t>Jsou každé dva rovnoramenné trojúhelníky podobné? Podle které věty?</a:t>
                </a:r>
              </a:p>
              <a:p>
                <a:pPr fontAlgn="auto">
                  <a:spcAft>
                    <a:spcPts val="0"/>
                  </a:spcAft>
                  <a:buFont typeface="Wingdings 2"/>
                  <a:buNone/>
                  <a:defRPr/>
                </a:pPr>
                <a:endParaRPr lang="cs-CZ" dirty="0"/>
              </a:p>
              <a:p>
                <a:pPr fontAlgn="auto">
                  <a:spcAft>
                    <a:spcPts val="0"/>
                  </a:spcAft>
                  <a:buFont typeface="Wingdings 2"/>
                  <a:buNone/>
                  <a:defRPr/>
                </a:pPr>
                <a:endParaRPr lang="cs-CZ" dirty="0" smtClean="0"/>
              </a:p>
              <a:p>
                <a:pPr fontAlgn="auto">
                  <a:spcAft>
                    <a:spcPts val="0"/>
                  </a:spcAft>
                  <a:buFont typeface="Wingdings 2"/>
                  <a:buNone/>
                  <a:defRPr/>
                </a:pPr>
                <a:endParaRPr lang="en-US" dirty="0" smtClean="0"/>
              </a:p>
              <a:p>
                <a:pPr fontAlgn="auto">
                  <a:spcAft>
                    <a:spcPts val="0"/>
                  </a:spcAft>
                  <a:buFont typeface="Wingdings 2"/>
                  <a:buNone/>
                  <a:defRPr/>
                </a:pPr>
                <a:endParaRPr lang="en-US" dirty="0" smtClean="0"/>
              </a:p>
              <a:p>
                <a:pPr fontAlgn="auto">
                  <a:spcAft>
                    <a:spcPts val="0"/>
                  </a:spcAft>
                  <a:buFont typeface="Wingdings 2"/>
                  <a:buNone/>
                  <a:defRPr/>
                </a:pPr>
                <a:endParaRPr lang="en-US" dirty="0" smtClean="0"/>
              </a:p>
              <a:p>
                <a:pPr fontAlgn="auto">
                  <a:spcAft>
                    <a:spcPts val="0"/>
                  </a:spcAft>
                  <a:buFont typeface="Wingdings 2"/>
                  <a:buNone/>
                  <a:defRPr/>
                </a:pPr>
                <a:endParaRPr lang="en-US" dirty="0" smtClean="0"/>
              </a:p>
              <a:p>
                <a:pPr fontAlgn="auto">
                  <a:spcAft>
                    <a:spcPts val="0"/>
                  </a:spcAft>
                  <a:buFont typeface="Wingdings 2"/>
                  <a:buNone/>
                  <a:defRPr/>
                </a:pPr>
                <a:endParaRPr lang="cs-CZ" dirty="0"/>
              </a:p>
              <a:p>
                <a:pPr fontAlgn="auto">
                  <a:spcAft>
                    <a:spcPts val="0"/>
                  </a:spcAft>
                  <a:buFont typeface="Wingdings 2"/>
                  <a:buNone/>
                  <a:defRPr/>
                </a:pPr>
                <a:r>
                  <a:rPr lang="cs-CZ" dirty="0" smtClean="0"/>
                  <a:t>	</a:t>
                </a:r>
                <a:r>
                  <a:rPr lang="cs-CZ" sz="2600" dirty="0" smtClean="0"/>
                  <a:t> </a:t>
                </a:r>
              </a:p>
              <a:p>
                <a:pPr fontAlgn="auto">
                  <a:spcAft>
                    <a:spcPts val="0"/>
                  </a:spcAft>
                  <a:buFont typeface="Wingdings 2"/>
                  <a:buNone/>
                  <a:defRPr/>
                </a:pPr>
                <a:r>
                  <a:rPr lang="cs-CZ" sz="2600" dirty="0" smtClean="0"/>
                  <a:t>b</a:t>
                </a:r>
                <a:r>
                  <a:rPr lang="en-US" sz="2600" dirty="0" smtClean="0"/>
                  <a:t>’</a:t>
                </a:r>
                <a:r>
                  <a:rPr lang="cs-CZ" sz="2600" dirty="0" smtClean="0"/>
                  <a:t>: b = </a:t>
                </a:r>
                <a:r>
                  <a:rPr lang="cs-CZ" sz="2600" dirty="0"/>
                  <a:t>a</a:t>
                </a:r>
                <a:r>
                  <a:rPr lang="en-US" sz="2600" dirty="0" smtClean="0"/>
                  <a:t>’</a:t>
                </a:r>
                <a:r>
                  <a:rPr lang="cs-CZ" sz="2600" dirty="0" smtClean="0"/>
                  <a:t>: a = k  	</a:t>
                </a:r>
                <a:r>
                  <a:rPr lang="el-GR" sz="2600" dirty="0" smtClean="0"/>
                  <a:t> γ</a:t>
                </a:r>
                <a:r>
                  <a:rPr lang="cs-CZ" sz="2600" dirty="0" smtClean="0"/>
                  <a:t> </a:t>
                </a:r>
                <a14:m>
                  <m:oMath xmlns:m="http://schemas.openxmlformats.org/officeDocument/2006/math">
                    <m:r>
                      <a:rPr lang="cs-CZ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cs-CZ" sz="2600" dirty="0" smtClean="0"/>
                  <a:t> </a:t>
                </a:r>
                <a:r>
                  <a:rPr lang="el-GR" sz="2600" dirty="0" smtClean="0"/>
                  <a:t>γ</a:t>
                </a:r>
                <a:r>
                  <a:rPr lang="cs-CZ" sz="2600" dirty="0" smtClean="0"/>
                  <a:t>´</a:t>
                </a:r>
              </a:p>
              <a:p>
                <a:pPr fontAlgn="auto">
                  <a:spcAft>
                    <a:spcPts val="0"/>
                  </a:spcAft>
                  <a:buFont typeface="Wingdings 2"/>
                  <a:buNone/>
                  <a:defRPr/>
                </a:pPr>
                <a:r>
                  <a:rPr lang="cs-CZ" sz="2600" dirty="0" smtClean="0"/>
                  <a:t>Aby platila věta </a:t>
                </a:r>
                <a:r>
                  <a:rPr lang="cs-CZ" sz="2600" dirty="0" err="1" smtClean="0"/>
                  <a:t>sus</a:t>
                </a:r>
                <a:r>
                  <a:rPr lang="cs-CZ" sz="2600" dirty="0" smtClean="0"/>
                  <a:t>, musely by mít všechny rovnoramenné trojúhelníky u vrcholu úhel o stejné velikosti. To ale neplatí, proto dle věty </a:t>
                </a:r>
                <a:r>
                  <a:rPr lang="cs-CZ" sz="2600" dirty="0" err="1" smtClean="0"/>
                  <a:t>sus</a:t>
                </a:r>
                <a:r>
                  <a:rPr lang="cs-CZ" sz="2600" dirty="0" smtClean="0"/>
                  <a:t> neplatí, že každé dva rovnoramenné trojúhelníky jsou shodné.</a:t>
                </a:r>
                <a:endParaRPr lang="cs-CZ" sz="26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188" y="0"/>
                <a:ext cx="8229600" cy="6286500"/>
              </a:xfrm>
              <a:blipFill rotWithShape="0">
                <a:blip r:embed="rId2"/>
                <a:stretch>
                  <a:fillRect l="-1185" t="-26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vnoramenný trojúhelník 3"/>
          <p:cNvSpPr/>
          <p:nvPr/>
        </p:nvSpPr>
        <p:spPr>
          <a:xfrm>
            <a:off x="683568" y="2406855"/>
            <a:ext cx="1500187" cy="18573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Rovnoramenný trojúhelník 4"/>
          <p:cNvSpPr/>
          <p:nvPr/>
        </p:nvSpPr>
        <p:spPr>
          <a:xfrm>
            <a:off x="2555776" y="1522042"/>
            <a:ext cx="2214562" cy="278606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Rovnoramenný trojúhelník 5"/>
          <p:cNvSpPr/>
          <p:nvPr/>
        </p:nvSpPr>
        <p:spPr>
          <a:xfrm>
            <a:off x="5148064" y="1726284"/>
            <a:ext cx="3816423" cy="237757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270471" y="2548303"/>
            <a:ext cx="326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γ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499867" y="1844824"/>
            <a:ext cx="326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γ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954585" y="1916832"/>
            <a:ext cx="489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γ´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Příklad 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Zjisti zda trojúhelník ∆ABC a=6cm,b=4cm,c=30mm a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∆A</a:t>
            </a:r>
            <a:r>
              <a:rPr lang="en-US" sz="2800" dirty="0" smtClean="0"/>
              <a:t>’</a:t>
            </a:r>
            <a:r>
              <a:rPr lang="cs-CZ" sz="2800" dirty="0" smtClean="0"/>
              <a:t>B</a:t>
            </a:r>
            <a:r>
              <a:rPr lang="en-US" sz="2800" dirty="0" smtClean="0"/>
              <a:t>’</a:t>
            </a:r>
            <a:r>
              <a:rPr lang="cs-CZ" sz="2800" dirty="0" smtClean="0"/>
              <a:t>C</a:t>
            </a:r>
            <a:r>
              <a:rPr lang="en-US" sz="2800" dirty="0" smtClean="0"/>
              <a:t>’</a:t>
            </a:r>
            <a:r>
              <a:rPr lang="cs-CZ" sz="2800" dirty="0" smtClean="0"/>
              <a:t> a</a:t>
            </a:r>
            <a:r>
              <a:rPr lang="en-US" sz="2800" dirty="0" smtClean="0"/>
              <a:t>’</a:t>
            </a:r>
            <a:r>
              <a:rPr lang="cs-CZ" sz="2800" dirty="0" smtClean="0"/>
              <a:t>=90mm, b</a:t>
            </a:r>
            <a:r>
              <a:rPr lang="en-US" sz="2800" dirty="0" smtClean="0"/>
              <a:t>’</a:t>
            </a:r>
            <a:r>
              <a:rPr lang="cs-CZ" sz="2800" dirty="0" smtClean="0"/>
              <a:t>=6cm,c</a:t>
            </a:r>
            <a:r>
              <a:rPr lang="en-US" sz="2800" dirty="0" smtClean="0"/>
              <a:t>‘</a:t>
            </a:r>
            <a:r>
              <a:rPr lang="cs-CZ" sz="2800" dirty="0" smtClean="0"/>
              <a:t>=45mm jsou podobné .</a:t>
            </a:r>
          </a:p>
          <a:p>
            <a:pPr marL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Pokud ano,urči poměr podobnosti,větu podobnosti  a zapiš podobnost.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Řešení 1</a:t>
            </a:r>
            <a:endParaRPr lang="cs-CZ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54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196752"/>
                <a:ext cx="8686800" cy="4875212"/>
              </a:xfrm>
            </p:spPr>
            <p:txBody>
              <a:bodyPr/>
              <a:lstStyle/>
              <a:p>
                <a:pPr>
                  <a:buFont typeface="Wingdings 2" pitchFamily="18" charset="2"/>
                  <a:buNone/>
                </a:pPr>
                <a:r>
                  <a:rPr lang="cs-CZ" sz="2800" dirty="0" smtClean="0"/>
                  <a:t>a</a:t>
                </a:r>
                <a:r>
                  <a:rPr lang="en-US" sz="2800" dirty="0" smtClean="0"/>
                  <a:t>’</a:t>
                </a:r>
                <a:r>
                  <a:rPr lang="cs-CZ" sz="2800" dirty="0" smtClean="0"/>
                  <a:t> : a = 9 : 6 = 3 : 2</a:t>
                </a:r>
              </a:p>
              <a:p>
                <a:pPr>
                  <a:buFont typeface="Wingdings 2" pitchFamily="18" charset="2"/>
                  <a:buNone/>
                </a:pPr>
                <a:r>
                  <a:rPr lang="cs-CZ" sz="2800" dirty="0" smtClean="0"/>
                  <a:t>b</a:t>
                </a:r>
                <a:r>
                  <a:rPr lang="en-US" sz="2800" dirty="0" smtClean="0"/>
                  <a:t>’</a:t>
                </a:r>
                <a:r>
                  <a:rPr lang="cs-CZ" sz="2800" dirty="0" smtClean="0"/>
                  <a:t> : b = 6 : 4 = 3 : 2</a:t>
                </a:r>
              </a:p>
              <a:p>
                <a:pPr>
                  <a:buFont typeface="Wingdings 2" pitchFamily="18" charset="2"/>
                  <a:buNone/>
                </a:pPr>
                <a:r>
                  <a:rPr lang="cs-CZ" sz="2800" dirty="0" smtClean="0"/>
                  <a:t>c</a:t>
                </a:r>
                <a:r>
                  <a:rPr lang="en-US" sz="2800" dirty="0" smtClean="0"/>
                  <a:t>’</a:t>
                </a:r>
                <a:r>
                  <a:rPr lang="cs-CZ" sz="2800" dirty="0" smtClean="0"/>
                  <a:t> : c = 4,5 : 3 = 3 : 2</a:t>
                </a:r>
              </a:p>
              <a:p>
                <a:pPr>
                  <a:buFont typeface="Wingdings 2" pitchFamily="18" charset="2"/>
                  <a:buNone/>
                </a:pPr>
                <a:r>
                  <a:rPr lang="cs-CZ" sz="2800" dirty="0" smtClean="0"/>
                  <a:t>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800" dirty="0" smtClean="0"/>
                  <a:t>	 </a:t>
                </a:r>
                <a:br>
                  <a:rPr lang="cs-CZ" sz="2800" dirty="0" smtClean="0"/>
                </a:br>
                <a:r>
                  <a:rPr lang="cs-CZ" sz="2800" dirty="0" smtClean="0"/>
                  <a:t>Pro všechny dvojice stran vyšel stejný poměr, platí tedy:  ∆A</a:t>
                </a:r>
                <a:r>
                  <a:rPr lang="en-US" sz="2800" dirty="0" smtClean="0"/>
                  <a:t>’</a:t>
                </a:r>
                <a:r>
                  <a:rPr lang="cs-CZ" sz="2800" dirty="0" smtClean="0"/>
                  <a:t>B</a:t>
                </a:r>
                <a:r>
                  <a:rPr lang="en-US" sz="2800" dirty="0" smtClean="0"/>
                  <a:t>’</a:t>
                </a:r>
                <a:r>
                  <a:rPr lang="cs-CZ" sz="2800" dirty="0" smtClean="0"/>
                  <a:t>C</a:t>
                </a:r>
                <a:r>
                  <a:rPr lang="en-US" sz="2800" dirty="0" smtClean="0"/>
                  <a:t>’</a:t>
                </a:r>
                <a:r>
                  <a:rPr lang="cs-CZ" sz="2800" dirty="0" smtClean="0"/>
                  <a:t> </a:t>
                </a:r>
                <a:r>
                  <a:rPr lang="en-US" sz="2800" dirty="0" smtClean="0"/>
                  <a:t>~</a:t>
                </a:r>
                <a:r>
                  <a:rPr lang="cs-CZ" sz="2800" dirty="0" smtClean="0"/>
                  <a:t>	 ∆ABC  ( </a:t>
                </a:r>
                <a:r>
                  <a:rPr lang="cs-CZ" sz="2800" dirty="0" err="1" smtClean="0"/>
                  <a:t>sss</a:t>
                </a:r>
                <a:r>
                  <a:rPr lang="cs-CZ" sz="2800" dirty="0" smtClean="0"/>
                  <a:t> )</a:t>
                </a:r>
                <a:br>
                  <a:rPr lang="cs-CZ" sz="2800" dirty="0" smtClean="0"/>
                </a:br>
                <a:endParaRPr lang="cs-CZ" sz="2800" dirty="0" smtClean="0"/>
              </a:p>
              <a:p>
                <a:pPr>
                  <a:buFont typeface="Wingdings 2" pitchFamily="18" charset="2"/>
                  <a:buNone/>
                </a:pPr>
                <a:r>
                  <a:rPr lang="cs-CZ" sz="2800" dirty="0" smtClean="0">
                    <a:solidFill>
                      <a:srgbClr val="7030A0"/>
                    </a:solidFill>
                  </a:rPr>
                  <a:t>POZOR!!   Správně zapisuj odpovídající strany, vždy dávej do poměru největší stranu z jednoho trojúhelníku s největší stranou z druhého trojúhelníku, prostřední s prostřední a nejkratší s nejkratší.</a:t>
                </a:r>
              </a:p>
              <a:p>
                <a:pPr>
                  <a:buFont typeface="Wingdings 2" pitchFamily="18" charset="2"/>
                  <a:buNone/>
                </a:pPr>
                <a:r>
                  <a:rPr lang="cs-CZ" sz="2800" dirty="0" smtClean="0">
                    <a:solidFill>
                      <a:srgbClr val="7030A0"/>
                    </a:solidFill>
                  </a:rPr>
                  <a:t>			</a:t>
                </a:r>
              </a:p>
            </p:txBody>
          </p:sp>
        </mc:Choice>
        <mc:Fallback xmlns="">
          <p:sp>
            <p:nvSpPr>
              <p:cNvPr id="23554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196752"/>
                <a:ext cx="8686800" cy="4875212"/>
              </a:xfrm>
              <a:blipFill rotWithShape="0">
                <a:blip r:embed="rId2"/>
                <a:stretch>
                  <a:fillRect l="-1404" t="-1125" r="-1754" b="-13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ovéPole 2"/>
          <p:cNvSpPr txBox="1"/>
          <p:nvPr/>
        </p:nvSpPr>
        <p:spPr>
          <a:xfrm>
            <a:off x="5183560" y="1213277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Všechny délky stran si nejprve převeď na stejné jednotky!</a:t>
            </a:r>
          </a:p>
          <a:p>
            <a:r>
              <a:rPr lang="cs-CZ" dirty="0" smtClean="0"/>
              <a:t>Pak můžeš spolu strany dávat do poměru.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Příklad 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Font typeface="Wingdings 2" pitchFamily="18" charset="2"/>
              <a:buNone/>
            </a:pPr>
            <a:r>
              <a:rPr lang="cs-CZ" smtClean="0"/>
              <a:t>Zjisti zda trojúhelníky na obrázku jsou podobné.</a:t>
            </a:r>
            <a:r>
              <a:rPr lang="en-US" smtClean="0"/>
              <a:t> </a:t>
            </a:r>
            <a:r>
              <a:rPr lang="cs-CZ" smtClean="0"/>
              <a:t>Pokud ano, urči poměr podobnosti, větu a zapiš</a:t>
            </a:r>
            <a:r>
              <a:rPr lang="en-US" smtClean="0"/>
              <a:t> p</a:t>
            </a:r>
            <a:r>
              <a:rPr lang="cs-CZ" smtClean="0"/>
              <a:t>odobnost.</a:t>
            </a:r>
          </a:p>
        </p:txBody>
      </p:sp>
      <p:sp>
        <p:nvSpPr>
          <p:cNvPr id="4" name="Rovnoramenný trojúhelník 3"/>
          <p:cNvSpPr/>
          <p:nvPr/>
        </p:nvSpPr>
        <p:spPr>
          <a:xfrm>
            <a:off x="1143000" y="3857625"/>
            <a:ext cx="1785938" cy="1285875"/>
          </a:xfrm>
          <a:prstGeom prst="triangle">
            <a:avLst>
              <a:gd name="adj" fmla="val 700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Rovnoramenný trojúhelník 4"/>
          <p:cNvSpPr/>
          <p:nvPr/>
        </p:nvSpPr>
        <p:spPr>
          <a:xfrm>
            <a:off x="4286250" y="3714750"/>
            <a:ext cx="2714625" cy="1500188"/>
          </a:xfrm>
          <a:prstGeom prst="triangle">
            <a:avLst>
              <a:gd name="adj" fmla="val 700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857500" y="5143500"/>
            <a:ext cx="357188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Y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928688" y="5143500"/>
            <a:ext cx="357187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X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428875" y="3643313"/>
            <a:ext cx="357188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Z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858000" y="5214938"/>
            <a:ext cx="500063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L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143375" y="5214938"/>
            <a:ext cx="500063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K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143625" y="3429000"/>
            <a:ext cx="500063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M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572125" y="5214938"/>
            <a:ext cx="714375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6cm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928813" y="5143500"/>
            <a:ext cx="642937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3cm</a:t>
            </a:r>
          </a:p>
        </p:txBody>
      </p:sp>
      <p:sp>
        <p:nvSpPr>
          <p:cNvPr id="14" name="Oblouk 13"/>
          <p:cNvSpPr/>
          <p:nvPr/>
        </p:nvSpPr>
        <p:spPr>
          <a:xfrm rot="15626902">
            <a:off x="2482851" y="4714875"/>
            <a:ext cx="696912" cy="712787"/>
          </a:xfrm>
          <a:prstGeom prst="arc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5" name="Oblouk 14"/>
          <p:cNvSpPr/>
          <p:nvPr/>
        </p:nvSpPr>
        <p:spPr>
          <a:xfrm rot="15626902">
            <a:off x="6461125" y="4795838"/>
            <a:ext cx="752475" cy="695325"/>
          </a:xfrm>
          <a:prstGeom prst="arc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2143125" y="4572000"/>
            <a:ext cx="714375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30</a:t>
            </a:r>
            <a:r>
              <a:rPr lang="cs-CZ" dirty="0"/>
              <a:t>°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072188" y="4643438"/>
            <a:ext cx="785812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30°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643188" y="4286250"/>
            <a:ext cx="642937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6cm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6572250" y="4214813"/>
            <a:ext cx="928688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12cm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Řešení 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cs-CZ" dirty="0" smtClean="0"/>
          </a:p>
          <a:p>
            <a:pPr>
              <a:buFont typeface="Wingdings 2" pitchFamily="18" charset="2"/>
              <a:buNone/>
            </a:pPr>
            <a:r>
              <a:rPr lang="cs-CZ" dirty="0" smtClean="0"/>
              <a:t>6 : 3 = 2</a:t>
            </a:r>
          </a:p>
          <a:p>
            <a:pPr>
              <a:buFont typeface="Wingdings 2" pitchFamily="18" charset="2"/>
              <a:buNone/>
            </a:pPr>
            <a:r>
              <a:rPr lang="cs-CZ" dirty="0" smtClean="0"/>
              <a:t>12 : 6 =2</a:t>
            </a:r>
          </a:p>
          <a:p>
            <a:pPr>
              <a:buFont typeface="Wingdings 2" pitchFamily="18" charset="2"/>
              <a:buNone/>
            </a:pPr>
            <a:r>
              <a:rPr lang="cs-CZ" dirty="0" smtClean="0"/>
              <a:t> </a:t>
            </a:r>
            <a:r>
              <a:rPr lang="el-GR" dirty="0" smtClean="0"/>
              <a:t>β</a:t>
            </a:r>
            <a:r>
              <a:rPr lang="en-US" dirty="0" smtClean="0"/>
              <a:t>’</a:t>
            </a:r>
            <a:r>
              <a:rPr lang="cs-CZ" dirty="0" smtClean="0"/>
              <a:t>= </a:t>
            </a:r>
            <a:r>
              <a:rPr lang="el-GR" dirty="0" smtClean="0"/>
              <a:t>β</a:t>
            </a:r>
            <a:endParaRPr lang="cs-CZ" dirty="0" smtClean="0"/>
          </a:p>
          <a:p>
            <a:pPr>
              <a:buFont typeface="Wingdings 2" pitchFamily="18" charset="2"/>
              <a:buNone/>
            </a:pPr>
            <a:r>
              <a:rPr lang="cs-CZ" dirty="0" smtClean="0"/>
              <a:t>			k=2		∆KLM </a:t>
            </a:r>
            <a:r>
              <a:rPr lang="en-US" dirty="0" smtClean="0"/>
              <a:t>~</a:t>
            </a:r>
            <a:r>
              <a:rPr lang="cs-CZ" dirty="0" smtClean="0"/>
              <a:t> ∆XYZ ( </a:t>
            </a:r>
            <a:r>
              <a:rPr lang="cs-CZ" dirty="0" err="1" smtClean="0"/>
              <a:t>sus</a:t>
            </a:r>
            <a:r>
              <a:rPr lang="cs-CZ" dirty="0" smtClean="0"/>
              <a:t>)</a:t>
            </a:r>
          </a:p>
          <a:p>
            <a:pPr>
              <a:buFont typeface="Wingdings 2" pitchFamily="18" charset="2"/>
              <a:buNone/>
            </a:pPr>
            <a:endParaRPr lang="cs-CZ" dirty="0" smtClean="0"/>
          </a:p>
          <a:p>
            <a:pPr>
              <a:buFont typeface="Wingdings 2" pitchFamily="18" charset="2"/>
              <a:buNone/>
            </a:pPr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2975108" y="2132856"/>
            <a:ext cx="61477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7030A0"/>
                </a:solidFill>
              </a:rPr>
              <a:t>POZOR!!   </a:t>
            </a:r>
            <a:r>
              <a:rPr lang="cs-CZ" dirty="0" smtClean="0">
                <a:solidFill>
                  <a:srgbClr val="7030A0"/>
                </a:solidFill>
              </a:rPr>
              <a:t>I zde dávej </a:t>
            </a:r>
            <a:r>
              <a:rPr lang="cs-CZ" dirty="0">
                <a:solidFill>
                  <a:srgbClr val="7030A0"/>
                </a:solidFill>
              </a:rPr>
              <a:t>do poměru největší stranu </a:t>
            </a:r>
            <a:r>
              <a:rPr lang="cs-CZ" dirty="0" smtClean="0">
                <a:solidFill>
                  <a:srgbClr val="7030A0"/>
                </a:solidFill>
              </a:rPr>
              <a:t>z jednoho </a:t>
            </a:r>
            <a:r>
              <a:rPr lang="cs-CZ" dirty="0">
                <a:solidFill>
                  <a:srgbClr val="7030A0"/>
                </a:solidFill>
              </a:rPr>
              <a:t>trojúhelníku s největší stranou </a:t>
            </a:r>
            <a:r>
              <a:rPr lang="cs-CZ" dirty="0" smtClean="0">
                <a:solidFill>
                  <a:srgbClr val="7030A0"/>
                </a:solidFill>
              </a:rPr>
              <a:t>z druhého </a:t>
            </a:r>
            <a:r>
              <a:rPr lang="cs-CZ" dirty="0">
                <a:solidFill>
                  <a:srgbClr val="7030A0"/>
                </a:solidFill>
              </a:rPr>
              <a:t>trojúhelníku, </a:t>
            </a:r>
            <a:r>
              <a:rPr lang="cs-CZ" dirty="0" smtClean="0">
                <a:solidFill>
                  <a:srgbClr val="7030A0"/>
                </a:solidFill>
              </a:rPr>
              <a:t>a </a:t>
            </a:r>
            <a:r>
              <a:rPr lang="cs-CZ" dirty="0">
                <a:solidFill>
                  <a:srgbClr val="7030A0"/>
                </a:solidFill>
              </a:rPr>
              <a:t>nejkratší </a:t>
            </a:r>
            <a:r>
              <a:rPr lang="cs-CZ" dirty="0" smtClean="0">
                <a:solidFill>
                  <a:srgbClr val="7030A0"/>
                </a:solidFill>
              </a:rPr>
              <a:t>s nejkratší.</a:t>
            </a:r>
          </a:p>
          <a:p>
            <a:endParaRPr lang="cs-CZ" dirty="0">
              <a:solidFill>
                <a:srgbClr val="7030A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Příklad 3</a:t>
            </a:r>
            <a:endParaRPr lang="cs-CZ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26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>
                  <a:buFont typeface="Wingdings 2" pitchFamily="18" charset="2"/>
                  <a:buNone/>
                </a:pPr>
                <a:r>
                  <a:rPr lang="cs-CZ" dirty="0" smtClean="0"/>
                  <a:t>Je dán ∆ABC: a=9cm, b=10,5cm, c=6cm.</a:t>
                </a:r>
              </a:p>
              <a:p>
                <a:pPr marL="0">
                  <a:buFont typeface="Wingdings 2" pitchFamily="18" charset="2"/>
                  <a:buNone/>
                </a:pPr>
                <a:r>
                  <a:rPr lang="cs-CZ" dirty="0" smtClean="0"/>
                  <a:t>Sestroj ∆A</a:t>
                </a:r>
                <a:r>
                  <a:rPr lang="en-US" dirty="0" smtClean="0"/>
                  <a:t>’</a:t>
                </a:r>
                <a:r>
                  <a:rPr lang="cs-CZ" dirty="0" smtClean="0"/>
                  <a:t>B</a:t>
                </a:r>
                <a:r>
                  <a:rPr lang="en-US" dirty="0" smtClean="0"/>
                  <a:t>’</a:t>
                </a:r>
                <a:r>
                  <a:rPr lang="cs-CZ" dirty="0" smtClean="0"/>
                  <a:t>C</a:t>
                </a:r>
                <a:r>
                  <a:rPr lang="en-US" dirty="0" smtClean="0"/>
                  <a:t>’</a:t>
                </a:r>
                <a:r>
                  <a:rPr lang="cs-CZ" dirty="0" smtClean="0"/>
                  <a:t> podobný ∆ABC, je-li poměr podobnosti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dirty="0" smtClean="0"/>
                  <a:t>.</a:t>
                </a:r>
              </a:p>
            </p:txBody>
          </p:sp>
        </mc:Choice>
        <mc:Fallback xmlns="">
          <p:sp>
            <p:nvSpPr>
              <p:cNvPr id="26626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54" t="-16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Řešení 3</a:t>
            </a:r>
            <a:endParaRPr lang="cs-CZ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650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 2" pitchFamily="18" charset="2"/>
                  <a:buNone/>
                </a:pPr>
                <a:r>
                  <a:rPr lang="cs-CZ" dirty="0" smtClean="0"/>
                  <a:t>Výpočet stran  ∆A</a:t>
                </a:r>
                <a:r>
                  <a:rPr lang="en-US" dirty="0" smtClean="0"/>
                  <a:t>’</a:t>
                </a:r>
                <a:r>
                  <a:rPr lang="cs-CZ" dirty="0" smtClean="0"/>
                  <a:t>B</a:t>
                </a:r>
                <a:r>
                  <a:rPr lang="en-US" dirty="0" smtClean="0"/>
                  <a:t>’</a:t>
                </a:r>
                <a:r>
                  <a:rPr lang="cs-CZ" dirty="0" smtClean="0"/>
                  <a:t>C</a:t>
                </a:r>
                <a:r>
                  <a:rPr lang="en-US" dirty="0" smtClean="0"/>
                  <a:t>’</a:t>
                </a:r>
                <a:r>
                  <a:rPr lang="cs-CZ" dirty="0" smtClean="0"/>
                  <a:t> :</a:t>
                </a:r>
              </a:p>
              <a:p>
                <a:pPr>
                  <a:buFont typeface="Wingdings 2" pitchFamily="18" charset="2"/>
                  <a:buNone/>
                </a:pPr>
                <a:endParaRPr lang="cs-CZ" dirty="0" smtClean="0"/>
              </a:p>
              <a:p>
                <a:pPr>
                  <a:buNone/>
                </a:pPr>
                <a:r>
                  <a:rPr lang="cs-CZ" dirty="0" smtClean="0"/>
                  <a:t> a</a:t>
                </a:r>
                <a:r>
                  <a:rPr lang="en-US" dirty="0" smtClean="0"/>
                  <a:t>’</a:t>
                </a:r>
                <a:r>
                  <a:rPr lang="cs-CZ" dirty="0" smtClean="0"/>
                  <a:t> = k . 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dirty="0" smtClean="0"/>
                  <a:t> . 9 = 6 cm</a:t>
                </a:r>
              </a:p>
              <a:p>
                <a:pPr>
                  <a:buNone/>
                </a:pPr>
                <a:r>
                  <a:rPr lang="cs-CZ" dirty="0" smtClean="0"/>
                  <a:t> b</a:t>
                </a:r>
                <a:r>
                  <a:rPr lang="en-US" dirty="0" smtClean="0"/>
                  <a:t>’</a:t>
                </a:r>
                <a:r>
                  <a:rPr lang="cs-CZ" dirty="0" smtClean="0"/>
                  <a:t> = k . 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dirty="0" smtClean="0"/>
                  <a:t> . 10,5 = 7cm</a:t>
                </a:r>
              </a:p>
              <a:p>
                <a:pPr>
                  <a:buNone/>
                </a:pPr>
                <a:r>
                  <a:rPr lang="cs-CZ" dirty="0" smtClean="0"/>
                  <a:t> c</a:t>
                </a:r>
                <a:r>
                  <a:rPr lang="en-US" dirty="0" smtClean="0"/>
                  <a:t>’</a:t>
                </a:r>
                <a:r>
                  <a:rPr lang="cs-CZ" dirty="0" smtClean="0"/>
                  <a:t> = k . 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dirty="0" smtClean="0"/>
                  <a:t> . 6 = 4cm</a:t>
                </a:r>
              </a:p>
              <a:p>
                <a:pPr>
                  <a:buFont typeface="Wingdings 2" pitchFamily="18" charset="2"/>
                  <a:buNone/>
                </a:pPr>
                <a:r>
                  <a:rPr lang="cs-CZ" dirty="0" smtClean="0"/>
                  <a:t> </a:t>
                </a:r>
              </a:p>
            </p:txBody>
          </p:sp>
        </mc:Choice>
        <mc:Fallback xmlns="">
          <p:sp>
            <p:nvSpPr>
              <p:cNvPr id="27650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54" t="-16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5436096" y="2060848"/>
            <a:ext cx="333391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7030A0"/>
                </a:solidFill>
              </a:rPr>
              <a:t>POZOR!!   </a:t>
            </a:r>
            <a:endParaRPr lang="cs-CZ" dirty="0" smtClean="0">
              <a:solidFill>
                <a:srgbClr val="7030A0"/>
              </a:solidFill>
            </a:endParaRPr>
          </a:p>
          <a:p>
            <a:r>
              <a:rPr lang="cs-CZ" dirty="0" smtClean="0">
                <a:solidFill>
                  <a:srgbClr val="7030A0"/>
                </a:solidFill>
              </a:rPr>
              <a:t>Toto je vlastně látka 7. třídy. Jedná se o užití poměru. Chceme-li nějaký údaj změnit či zvětšit v daném poměru, tak ho tímto poměrem vynásobíme.</a:t>
            </a:r>
          </a:p>
          <a:p>
            <a:endParaRPr lang="cs-CZ" dirty="0">
              <a:solidFill>
                <a:srgbClr val="7030A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8458200" cy="1562472"/>
          </a:xfrm>
        </p:spPr>
        <p:txBody>
          <a:bodyPr/>
          <a:lstStyle/>
          <a:p>
            <a:pPr algn="ctr"/>
            <a:r>
              <a:rPr lang="cs-CZ" dirty="0" smtClean="0"/>
              <a:t>Dále pracujte v PS Geometrie str. 11/ </a:t>
            </a:r>
            <a:r>
              <a:rPr lang="cs-CZ" dirty="0" err="1" smtClean="0"/>
              <a:t>cv</a:t>
            </a:r>
            <a:r>
              <a:rPr lang="cs-CZ" dirty="0" smtClean="0"/>
              <a:t>. 1.</a:t>
            </a:r>
          </a:p>
          <a:p>
            <a:pPr algn="ctr"/>
            <a:r>
              <a:rPr lang="cs-CZ" dirty="0"/>
              <a:t>Toto cvičení vyfoťte a uložte na Školu v pyžamu.</a:t>
            </a:r>
          </a:p>
          <a:p>
            <a:pPr algn="ctr"/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 bwMode="auto">
          <a:xfrm>
            <a:off x="323528" y="414908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None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Jako vzor použijte PŘÍKLAD 1 z této prezentace.</a:t>
            </a: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4115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2276872"/>
            <a:ext cx="8458200" cy="914400"/>
          </a:xfrm>
        </p:spPr>
        <p:txBody>
          <a:bodyPr/>
          <a:lstStyle/>
          <a:p>
            <a:pPr algn="ctr"/>
            <a:r>
              <a:rPr lang="cs-CZ" dirty="0" smtClean="0"/>
              <a:t>Přeji vám krásný zbytek dne. </a:t>
            </a:r>
          </a:p>
          <a:p>
            <a:pPr algn="ctr"/>
            <a:r>
              <a:rPr lang="cs-CZ" dirty="0" smtClean="0"/>
              <a:t>Ivana Pokorná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8995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572250"/>
          </a:xfrm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Jaké znáš věty o shodnosti trojúhelníků</a:t>
            </a:r>
            <a:r>
              <a:rPr lang="cs-CZ" dirty="0" smtClean="0"/>
              <a:t>? Doplň věty.  </a:t>
            </a:r>
            <a:r>
              <a:rPr lang="cs-CZ" dirty="0" smtClean="0">
                <a:solidFill>
                  <a:srgbClr val="7030A0"/>
                </a:solidFill>
              </a:rPr>
              <a:t>Věta </a:t>
            </a:r>
            <a:r>
              <a:rPr lang="cs-CZ" dirty="0" err="1" smtClean="0">
                <a:solidFill>
                  <a:srgbClr val="7030A0"/>
                </a:solidFill>
              </a:rPr>
              <a:t>sss</a:t>
            </a:r>
            <a:r>
              <a:rPr lang="cs-CZ" dirty="0" smtClean="0">
                <a:solidFill>
                  <a:srgbClr val="7030A0"/>
                </a:solidFill>
              </a:rPr>
              <a:t>, </a:t>
            </a:r>
            <a:r>
              <a:rPr lang="cs-CZ" dirty="0" err="1" smtClean="0">
                <a:solidFill>
                  <a:srgbClr val="7030A0"/>
                </a:solidFill>
              </a:rPr>
              <a:t>sus</a:t>
            </a:r>
            <a:r>
              <a:rPr lang="cs-CZ" dirty="0" smtClean="0">
                <a:solidFill>
                  <a:srgbClr val="7030A0"/>
                </a:solidFill>
              </a:rPr>
              <a:t>, usu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>
              <a:solidFill>
                <a:srgbClr val="7030A0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FF0000"/>
                </a:solidFill>
              </a:rPr>
              <a:t>Věta </a:t>
            </a:r>
            <a:r>
              <a:rPr lang="cs-CZ" dirty="0" err="1" smtClean="0">
                <a:solidFill>
                  <a:srgbClr val="FF0000"/>
                </a:solidFill>
              </a:rPr>
              <a:t>sss</a:t>
            </a:r>
            <a:r>
              <a:rPr lang="cs-CZ" dirty="0" smtClean="0">
                <a:solidFill>
                  <a:srgbClr val="FF0000"/>
                </a:solidFill>
              </a:rPr>
              <a:t>  </a:t>
            </a:r>
            <a:r>
              <a:rPr lang="cs-CZ" dirty="0" smtClean="0"/>
              <a:t>a</a:t>
            </a:r>
            <a:r>
              <a:rPr lang="en-US" dirty="0" smtClean="0"/>
              <a:t>’</a:t>
            </a:r>
            <a:r>
              <a:rPr lang="cs-CZ" dirty="0" smtClean="0"/>
              <a:t>= a, b</a:t>
            </a:r>
            <a:r>
              <a:rPr lang="en-US" dirty="0" smtClean="0"/>
              <a:t>’</a:t>
            </a:r>
            <a:r>
              <a:rPr lang="cs-CZ" dirty="0" smtClean="0"/>
              <a:t>= b, </a:t>
            </a:r>
            <a:r>
              <a:rPr lang="en-US" dirty="0" smtClean="0"/>
              <a:t>c’</a:t>
            </a:r>
            <a:r>
              <a:rPr lang="cs-CZ" dirty="0" smtClean="0"/>
              <a:t>=c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0070C0"/>
                </a:solidFill>
              </a:rPr>
              <a:t>Dva trojúhelníky, které se shodují ve všech třech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0070C0"/>
                </a:solidFill>
              </a:rPr>
              <a:t>…………….., jsou shodné.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FF0000"/>
                </a:solidFill>
              </a:rPr>
              <a:t>Věta </a:t>
            </a:r>
            <a:r>
              <a:rPr lang="cs-CZ" dirty="0" err="1" smtClean="0">
                <a:solidFill>
                  <a:srgbClr val="FF0000"/>
                </a:solidFill>
              </a:rPr>
              <a:t>sus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b</a:t>
            </a:r>
            <a:r>
              <a:rPr lang="en-US" dirty="0" smtClean="0"/>
              <a:t>’</a:t>
            </a:r>
            <a:r>
              <a:rPr lang="cs-CZ" dirty="0" smtClean="0"/>
              <a:t>= b, </a:t>
            </a:r>
            <a:r>
              <a:rPr lang="en-US" dirty="0" smtClean="0"/>
              <a:t>c’</a:t>
            </a:r>
            <a:r>
              <a:rPr lang="cs-CZ" dirty="0" smtClean="0"/>
              <a:t>=c, </a:t>
            </a:r>
            <a:r>
              <a:rPr lang="el-GR" dirty="0" smtClean="0"/>
              <a:t>α</a:t>
            </a:r>
            <a:r>
              <a:rPr lang="en-US" dirty="0" smtClean="0"/>
              <a:t>’</a:t>
            </a:r>
            <a:r>
              <a:rPr lang="cs-CZ" dirty="0" smtClean="0"/>
              <a:t>=</a:t>
            </a:r>
            <a:r>
              <a:rPr lang="el-GR" dirty="0" smtClean="0"/>
              <a:t>α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0070C0"/>
                </a:solidFill>
              </a:rPr>
              <a:t>Dva trojúhelníky, které se shodují ve …………..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0070C0"/>
                </a:solidFill>
              </a:rPr>
              <a:t>a ……… těmito stranami sevřeném, jsou shodné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FF0000"/>
                </a:solidFill>
              </a:rPr>
              <a:t>Věta usu </a:t>
            </a:r>
            <a:r>
              <a:rPr lang="en-US" dirty="0" smtClean="0"/>
              <a:t>c’</a:t>
            </a:r>
            <a:r>
              <a:rPr lang="cs-CZ" dirty="0" smtClean="0"/>
              <a:t>=c , </a:t>
            </a:r>
            <a:r>
              <a:rPr lang="el-GR" dirty="0" smtClean="0"/>
              <a:t>α</a:t>
            </a:r>
            <a:r>
              <a:rPr lang="en-US" dirty="0" smtClean="0"/>
              <a:t>’</a:t>
            </a:r>
            <a:r>
              <a:rPr lang="cs-CZ" dirty="0" smtClean="0"/>
              <a:t>=</a:t>
            </a:r>
            <a:r>
              <a:rPr lang="el-GR" dirty="0" smtClean="0"/>
              <a:t>α</a:t>
            </a:r>
            <a:r>
              <a:rPr lang="cs-CZ" dirty="0" smtClean="0"/>
              <a:t>, </a:t>
            </a:r>
            <a:r>
              <a:rPr lang="el-GR" dirty="0" smtClean="0"/>
              <a:t>β</a:t>
            </a:r>
            <a:r>
              <a:rPr lang="en-US" dirty="0" smtClean="0"/>
              <a:t>’</a:t>
            </a:r>
            <a:r>
              <a:rPr lang="cs-CZ" dirty="0" smtClean="0"/>
              <a:t>= </a:t>
            </a:r>
            <a:r>
              <a:rPr lang="el-GR" dirty="0" smtClean="0"/>
              <a:t>β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>
                <a:solidFill>
                  <a:srgbClr val="0070C0"/>
                </a:solidFill>
              </a:rPr>
              <a:t>Dva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troj</a:t>
            </a:r>
            <a:r>
              <a:rPr lang="cs-CZ" dirty="0" smtClean="0">
                <a:solidFill>
                  <a:srgbClr val="0070C0"/>
                </a:solidFill>
              </a:rPr>
              <a:t>úhelníky, které se shodují v ………..a obou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0070C0"/>
                </a:solidFill>
              </a:rPr>
              <a:t>……….. k této straně přilehlých, jsou shodné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572250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Jaké znáš věty o shodnosti trojúhelníků?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7030A0"/>
                </a:solidFill>
              </a:rPr>
              <a:t>Věta </a:t>
            </a:r>
            <a:r>
              <a:rPr lang="cs-CZ" dirty="0" err="1" smtClean="0">
                <a:solidFill>
                  <a:srgbClr val="7030A0"/>
                </a:solidFill>
              </a:rPr>
              <a:t>sss</a:t>
            </a:r>
            <a:r>
              <a:rPr lang="cs-CZ" dirty="0" smtClean="0">
                <a:solidFill>
                  <a:srgbClr val="7030A0"/>
                </a:solidFill>
              </a:rPr>
              <a:t>, </a:t>
            </a:r>
            <a:r>
              <a:rPr lang="cs-CZ" dirty="0" err="1" smtClean="0">
                <a:solidFill>
                  <a:srgbClr val="7030A0"/>
                </a:solidFill>
              </a:rPr>
              <a:t>sus</a:t>
            </a:r>
            <a:r>
              <a:rPr lang="cs-CZ" dirty="0" smtClean="0">
                <a:solidFill>
                  <a:srgbClr val="7030A0"/>
                </a:solidFill>
              </a:rPr>
              <a:t>, usu - ŘEŠENÍ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>
              <a:solidFill>
                <a:srgbClr val="7030A0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FF0000"/>
                </a:solidFill>
              </a:rPr>
              <a:t>Věta </a:t>
            </a:r>
            <a:r>
              <a:rPr lang="cs-CZ" dirty="0" err="1" smtClean="0">
                <a:solidFill>
                  <a:srgbClr val="FF0000"/>
                </a:solidFill>
              </a:rPr>
              <a:t>sss</a:t>
            </a:r>
            <a:r>
              <a:rPr lang="cs-CZ" dirty="0" smtClean="0">
                <a:solidFill>
                  <a:srgbClr val="FF0000"/>
                </a:solidFill>
              </a:rPr>
              <a:t>  </a:t>
            </a:r>
            <a:r>
              <a:rPr lang="cs-CZ" dirty="0" smtClean="0"/>
              <a:t>a</a:t>
            </a:r>
            <a:r>
              <a:rPr lang="en-US" dirty="0" smtClean="0"/>
              <a:t>’</a:t>
            </a:r>
            <a:r>
              <a:rPr lang="cs-CZ" dirty="0" smtClean="0"/>
              <a:t>= a, b</a:t>
            </a:r>
            <a:r>
              <a:rPr lang="en-US" dirty="0" smtClean="0"/>
              <a:t>’</a:t>
            </a:r>
            <a:r>
              <a:rPr lang="cs-CZ" dirty="0" smtClean="0"/>
              <a:t>= b, </a:t>
            </a:r>
            <a:r>
              <a:rPr lang="en-US" dirty="0" smtClean="0"/>
              <a:t>c’</a:t>
            </a:r>
            <a:r>
              <a:rPr lang="cs-CZ" dirty="0" smtClean="0"/>
              <a:t>=c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0070C0"/>
                </a:solidFill>
              </a:rPr>
              <a:t>Dva trojúhelníky, které se shodují ve všech třech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0070C0"/>
                </a:solidFill>
              </a:rPr>
              <a:t>…</a:t>
            </a:r>
            <a:r>
              <a:rPr lang="cs-CZ" dirty="0" smtClean="0">
                <a:solidFill>
                  <a:srgbClr val="00B050"/>
                </a:solidFill>
              </a:rPr>
              <a:t>stranách</a:t>
            </a:r>
            <a:r>
              <a:rPr lang="cs-CZ" dirty="0" smtClean="0">
                <a:solidFill>
                  <a:srgbClr val="0070C0"/>
                </a:solidFill>
              </a:rPr>
              <a:t>….., jsou shodné.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FF0000"/>
                </a:solidFill>
              </a:rPr>
              <a:t>Věta </a:t>
            </a:r>
            <a:r>
              <a:rPr lang="cs-CZ" dirty="0" err="1" smtClean="0">
                <a:solidFill>
                  <a:srgbClr val="FF0000"/>
                </a:solidFill>
              </a:rPr>
              <a:t>sus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b</a:t>
            </a:r>
            <a:r>
              <a:rPr lang="en-US" dirty="0" smtClean="0"/>
              <a:t>’</a:t>
            </a:r>
            <a:r>
              <a:rPr lang="cs-CZ" dirty="0" smtClean="0"/>
              <a:t>= b, </a:t>
            </a:r>
            <a:r>
              <a:rPr lang="en-US" dirty="0" smtClean="0"/>
              <a:t>c’</a:t>
            </a:r>
            <a:r>
              <a:rPr lang="cs-CZ" dirty="0" smtClean="0"/>
              <a:t>=c, </a:t>
            </a:r>
            <a:r>
              <a:rPr lang="el-GR" dirty="0" smtClean="0"/>
              <a:t>α</a:t>
            </a:r>
            <a:r>
              <a:rPr lang="en-US" dirty="0" smtClean="0"/>
              <a:t>’</a:t>
            </a:r>
            <a:r>
              <a:rPr lang="cs-CZ" dirty="0" smtClean="0"/>
              <a:t>=</a:t>
            </a:r>
            <a:r>
              <a:rPr lang="el-GR" dirty="0" smtClean="0"/>
              <a:t>α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3000" dirty="0" smtClean="0">
                <a:solidFill>
                  <a:srgbClr val="0070C0"/>
                </a:solidFill>
              </a:rPr>
              <a:t>Dva trojúhelníky, které se shodují ve </a:t>
            </a:r>
            <a:r>
              <a:rPr lang="cs-CZ" sz="3000" dirty="0" smtClean="0">
                <a:solidFill>
                  <a:srgbClr val="00B050"/>
                </a:solidFill>
              </a:rPr>
              <a:t>dvou stranách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3000" dirty="0" smtClean="0">
                <a:solidFill>
                  <a:srgbClr val="0070C0"/>
                </a:solidFill>
              </a:rPr>
              <a:t>a …</a:t>
            </a:r>
            <a:r>
              <a:rPr lang="cs-CZ" sz="3000" dirty="0" smtClean="0">
                <a:solidFill>
                  <a:srgbClr val="00B050"/>
                </a:solidFill>
              </a:rPr>
              <a:t>úhlu</a:t>
            </a:r>
            <a:r>
              <a:rPr lang="cs-CZ" sz="3000" dirty="0" smtClean="0">
                <a:solidFill>
                  <a:srgbClr val="0070C0"/>
                </a:solidFill>
              </a:rPr>
              <a:t>… těmito </a:t>
            </a:r>
            <a:r>
              <a:rPr lang="cs-CZ" dirty="0" smtClean="0">
                <a:solidFill>
                  <a:srgbClr val="0070C0"/>
                </a:solidFill>
              </a:rPr>
              <a:t>stranami sevřeném, jsou shodné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FF0000"/>
                </a:solidFill>
              </a:rPr>
              <a:t>Věta usu </a:t>
            </a:r>
            <a:r>
              <a:rPr lang="en-US" dirty="0" smtClean="0"/>
              <a:t>c’</a:t>
            </a:r>
            <a:r>
              <a:rPr lang="cs-CZ" dirty="0" smtClean="0"/>
              <a:t>=c , </a:t>
            </a:r>
            <a:r>
              <a:rPr lang="el-GR" dirty="0" smtClean="0"/>
              <a:t>α</a:t>
            </a:r>
            <a:r>
              <a:rPr lang="en-US" dirty="0" smtClean="0"/>
              <a:t>’</a:t>
            </a:r>
            <a:r>
              <a:rPr lang="cs-CZ" dirty="0" smtClean="0"/>
              <a:t>=</a:t>
            </a:r>
            <a:r>
              <a:rPr lang="el-GR" dirty="0" smtClean="0"/>
              <a:t>α</a:t>
            </a:r>
            <a:r>
              <a:rPr lang="cs-CZ" dirty="0" smtClean="0"/>
              <a:t>, </a:t>
            </a:r>
            <a:r>
              <a:rPr lang="el-GR" dirty="0" smtClean="0"/>
              <a:t>β</a:t>
            </a:r>
            <a:r>
              <a:rPr lang="en-US" dirty="0" smtClean="0"/>
              <a:t>’</a:t>
            </a:r>
            <a:r>
              <a:rPr lang="cs-CZ" dirty="0" smtClean="0"/>
              <a:t>= </a:t>
            </a:r>
            <a:r>
              <a:rPr lang="el-GR" dirty="0" smtClean="0"/>
              <a:t>β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>
                <a:solidFill>
                  <a:srgbClr val="0070C0"/>
                </a:solidFill>
              </a:rPr>
              <a:t>Dva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troj</a:t>
            </a:r>
            <a:r>
              <a:rPr lang="cs-CZ" dirty="0" smtClean="0">
                <a:solidFill>
                  <a:srgbClr val="0070C0"/>
                </a:solidFill>
              </a:rPr>
              <a:t>úhelníky, které se shodují </a:t>
            </a:r>
            <a:r>
              <a:rPr lang="cs-CZ" dirty="0" smtClean="0">
                <a:solidFill>
                  <a:srgbClr val="00B050"/>
                </a:solidFill>
              </a:rPr>
              <a:t>v jedné straně </a:t>
            </a:r>
            <a:r>
              <a:rPr lang="cs-CZ" dirty="0" smtClean="0">
                <a:solidFill>
                  <a:srgbClr val="0070C0"/>
                </a:solidFill>
              </a:rPr>
              <a:t>a obou </a:t>
            </a:r>
            <a:r>
              <a:rPr lang="cs-CZ" dirty="0" smtClean="0">
                <a:solidFill>
                  <a:srgbClr val="00B050"/>
                </a:solidFill>
              </a:rPr>
              <a:t>úhlech </a:t>
            </a:r>
            <a:r>
              <a:rPr lang="cs-CZ" dirty="0" smtClean="0">
                <a:solidFill>
                  <a:srgbClr val="0070C0"/>
                </a:solidFill>
              </a:rPr>
              <a:t>k této straně přilehlých, jsou shodné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9793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62153" y="3312908"/>
            <a:ext cx="8458200" cy="1772275"/>
          </a:xfrm>
        </p:spPr>
        <p:txBody>
          <a:bodyPr/>
          <a:lstStyle/>
          <a:p>
            <a:pPr algn="ctr"/>
            <a:r>
              <a:rPr lang="cs-CZ" dirty="0" smtClean="0"/>
              <a:t>Z NÁSLEDUJÍCÍCH SNÍMKŮ SI UDĚLEJTE ZÁPISKY </a:t>
            </a:r>
            <a:br>
              <a:rPr lang="cs-CZ" dirty="0" smtClean="0"/>
            </a:br>
            <a:r>
              <a:rPr lang="cs-CZ" dirty="0" smtClean="0"/>
              <a:t>DO ŠKOLNÍHO SEŠITU. </a:t>
            </a:r>
            <a:br>
              <a:rPr lang="cs-CZ" dirty="0" smtClean="0"/>
            </a:br>
            <a:r>
              <a:rPr lang="cs-CZ" dirty="0" smtClean="0"/>
              <a:t>NEZAPOMEŇTE NA VZOROVÉ PŘÍKLADY.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 bwMode="auto">
          <a:xfrm>
            <a:off x="403920" y="2429272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None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mtClean="0"/>
              <a:t>Nová látka – PODOBNOST TROJÚHELNÍKŮ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6791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VĚTA  SSS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467125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</a:t>
            </a:r>
            <a:r>
              <a:rPr lang="cs-CZ" dirty="0" smtClean="0">
                <a:solidFill>
                  <a:srgbClr val="FF0000"/>
                </a:solidFill>
              </a:rPr>
              <a:t>Každé dva trojúhelníky, které mají sobě rovné poměry délek všech tří dvojic odpovídajících stran, jsou podobné.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FF0000"/>
                </a:solidFill>
              </a:rPr>
              <a:t>	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FF0000"/>
                </a:solidFill>
              </a:rPr>
              <a:t>		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>
                <a:solidFill>
                  <a:srgbClr val="FF0000"/>
                </a:solidFill>
              </a:rPr>
              <a:t>	</a:t>
            </a:r>
            <a:r>
              <a:rPr lang="cs-CZ" dirty="0" smtClean="0">
                <a:solidFill>
                  <a:srgbClr val="FF0000"/>
                </a:solidFill>
              </a:rPr>
              <a:t>		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>
              <a:solidFill>
                <a:srgbClr val="FF0000"/>
              </a:solidFill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 a</a:t>
            </a:r>
            <a:r>
              <a:rPr lang="en-US" dirty="0" smtClean="0"/>
              <a:t>’</a:t>
            </a:r>
            <a:r>
              <a:rPr lang="cs-CZ" dirty="0" smtClean="0"/>
              <a:t> : a = b</a:t>
            </a:r>
            <a:r>
              <a:rPr lang="en-US" dirty="0" smtClean="0"/>
              <a:t>’</a:t>
            </a:r>
            <a:r>
              <a:rPr lang="cs-CZ" dirty="0" smtClean="0"/>
              <a:t> : b = </a:t>
            </a:r>
            <a:r>
              <a:rPr lang="en-US" dirty="0" smtClean="0"/>
              <a:t>c’</a:t>
            </a:r>
            <a:r>
              <a:rPr lang="cs-CZ" dirty="0" smtClean="0"/>
              <a:t> : c = k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" name="Rovnoramenný trojúhelník 9"/>
          <p:cNvSpPr/>
          <p:nvPr/>
        </p:nvSpPr>
        <p:spPr>
          <a:xfrm>
            <a:off x="1000125" y="3286125"/>
            <a:ext cx="1785938" cy="1285875"/>
          </a:xfrm>
          <a:prstGeom prst="triangle">
            <a:avLst>
              <a:gd name="adj" fmla="val 700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" name="Rovnoramenný trojúhelník 11"/>
          <p:cNvSpPr/>
          <p:nvPr/>
        </p:nvSpPr>
        <p:spPr>
          <a:xfrm>
            <a:off x="4143375" y="3143250"/>
            <a:ext cx="2714625" cy="1500188"/>
          </a:xfrm>
          <a:prstGeom prst="triangle">
            <a:avLst>
              <a:gd name="adj" fmla="val 700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2714625" y="4572000"/>
            <a:ext cx="357188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B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85813" y="4572000"/>
            <a:ext cx="357187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A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286000" y="3071813"/>
            <a:ext cx="357188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C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715125" y="4643438"/>
            <a:ext cx="500063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B</a:t>
            </a:r>
            <a:r>
              <a:rPr lang="en-US" dirty="0"/>
              <a:t>’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000500" y="4643438"/>
            <a:ext cx="500063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A</a:t>
            </a:r>
            <a:r>
              <a:rPr lang="en-US" dirty="0"/>
              <a:t>’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000750" y="2857500"/>
            <a:ext cx="500063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C</a:t>
            </a:r>
            <a:r>
              <a:rPr lang="en-US" dirty="0"/>
              <a:t>’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786313" y="3571875"/>
            <a:ext cx="500062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b</a:t>
            </a:r>
            <a:r>
              <a:rPr lang="en-US" dirty="0"/>
              <a:t>’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429375" y="3643313"/>
            <a:ext cx="500063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a</a:t>
            </a:r>
            <a:r>
              <a:rPr lang="en-US" dirty="0"/>
              <a:t>’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5429250" y="4643438"/>
            <a:ext cx="500063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c</a:t>
            </a:r>
            <a:r>
              <a:rPr lang="en-US" dirty="0"/>
              <a:t>’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1357313" y="3571875"/>
            <a:ext cx="500062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b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2571750" y="3714750"/>
            <a:ext cx="500063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a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1785938" y="4572000"/>
            <a:ext cx="500062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Zápis podobnosti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 trojúhelnících z předchozího snímku můžeme zapsat: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∆A</a:t>
            </a:r>
            <a:r>
              <a:rPr lang="en-US" dirty="0"/>
              <a:t>’</a:t>
            </a:r>
            <a:r>
              <a:rPr lang="cs-CZ" dirty="0"/>
              <a:t>B</a:t>
            </a:r>
            <a:r>
              <a:rPr lang="en-US" dirty="0"/>
              <a:t>’</a:t>
            </a:r>
            <a:r>
              <a:rPr lang="cs-CZ" dirty="0"/>
              <a:t>C</a:t>
            </a:r>
            <a:r>
              <a:rPr lang="en-US" dirty="0"/>
              <a:t>’</a:t>
            </a:r>
            <a:r>
              <a:rPr lang="cs-CZ" dirty="0"/>
              <a:t> </a:t>
            </a:r>
            <a:r>
              <a:rPr lang="en-US" dirty="0"/>
              <a:t>’</a:t>
            </a:r>
            <a:r>
              <a:rPr lang="cs-CZ" dirty="0"/>
              <a:t> </a:t>
            </a:r>
            <a:r>
              <a:rPr lang="en-US" dirty="0"/>
              <a:t>~</a:t>
            </a:r>
            <a:r>
              <a:rPr lang="cs-CZ" dirty="0"/>
              <a:t> ∆</a:t>
            </a:r>
            <a:r>
              <a:rPr lang="cs-CZ" dirty="0" smtClean="0"/>
              <a:t>ABC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Symbol  </a:t>
            </a:r>
            <a:r>
              <a:rPr lang="en-US" dirty="0"/>
              <a:t>~</a:t>
            </a:r>
            <a:r>
              <a:rPr lang="cs-CZ" dirty="0"/>
              <a:t>  </a:t>
            </a:r>
            <a:r>
              <a:rPr lang="cs-CZ" dirty="0" smtClean="0"/>
              <a:t>čteme: jsou podobné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7475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VĚTA SUS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50" y="1143000"/>
            <a:ext cx="8686800" cy="5500688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</a:t>
            </a:r>
            <a:r>
              <a:rPr lang="cs-CZ" dirty="0" smtClean="0">
                <a:solidFill>
                  <a:srgbClr val="FF0000"/>
                </a:solidFill>
              </a:rPr>
              <a:t>Každé dva trojúhelníky, které mají sobě rovné poměry délek dvou dvojic odpovídajících si stran a shodují se v úhlu jimi sevřeném, jsou podobné.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b</a:t>
            </a:r>
            <a:r>
              <a:rPr lang="en-US" dirty="0" smtClean="0"/>
              <a:t>’ </a:t>
            </a:r>
            <a:r>
              <a:rPr lang="cs-CZ" dirty="0" smtClean="0"/>
              <a:t>: b = </a:t>
            </a:r>
            <a:r>
              <a:rPr lang="en-US" dirty="0" smtClean="0"/>
              <a:t>c’ </a:t>
            </a:r>
            <a:r>
              <a:rPr lang="cs-CZ" dirty="0" smtClean="0"/>
              <a:t>: c = k</a:t>
            </a:r>
            <a:r>
              <a:rPr lang="en-US" dirty="0" smtClean="0"/>
              <a:t>,</a:t>
            </a:r>
            <a:r>
              <a:rPr lang="el-GR" dirty="0" smtClean="0"/>
              <a:t> α</a:t>
            </a:r>
            <a:r>
              <a:rPr lang="en-US" dirty="0" smtClean="0"/>
              <a:t>’ </a:t>
            </a:r>
            <a:r>
              <a:rPr lang="cs-CZ" dirty="0" smtClean="0"/>
              <a:t>=</a:t>
            </a:r>
            <a:r>
              <a:rPr lang="en-US" dirty="0" smtClean="0"/>
              <a:t> </a:t>
            </a:r>
            <a:r>
              <a:rPr lang="el-GR" dirty="0" smtClean="0"/>
              <a:t>α</a:t>
            </a:r>
            <a:endParaRPr lang="cs-CZ" dirty="0"/>
          </a:p>
        </p:txBody>
      </p:sp>
      <p:sp>
        <p:nvSpPr>
          <p:cNvPr id="4" name="Rovnoramenný trojúhelník 3"/>
          <p:cNvSpPr/>
          <p:nvPr/>
        </p:nvSpPr>
        <p:spPr>
          <a:xfrm>
            <a:off x="1000125" y="3643313"/>
            <a:ext cx="1785938" cy="1285875"/>
          </a:xfrm>
          <a:prstGeom prst="triangle">
            <a:avLst>
              <a:gd name="adj" fmla="val 700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Rovnoramenný trojúhelník 4"/>
          <p:cNvSpPr/>
          <p:nvPr/>
        </p:nvSpPr>
        <p:spPr>
          <a:xfrm>
            <a:off x="4143375" y="3500438"/>
            <a:ext cx="2714625" cy="1500187"/>
          </a:xfrm>
          <a:prstGeom prst="triangle">
            <a:avLst>
              <a:gd name="adj" fmla="val 700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714625" y="4929188"/>
            <a:ext cx="357188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B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85813" y="4929188"/>
            <a:ext cx="357187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A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286000" y="3429000"/>
            <a:ext cx="357188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C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715125" y="5000625"/>
            <a:ext cx="500063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B</a:t>
            </a:r>
            <a:r>
              <a:rPr lang="en-US" dirty="0"/>
              <a:t>’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000500" y="5000625"/>
            <a:ext cx="500063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A</a:t>
            </a:r>
            <a:r>
              <a:rPr lang="en-US" dirty="0"/>
              <a:t>’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000750" y="3214688"/>
            <a:ext cx="500063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C</a:t>
            </a:r>
            <a:r>
              <a:rPr lang="en-US" dirty="0"/>
              <a:t>’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786313" y="3929063"/>
            <a:ext cx="500062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b</a:t>
            </a:r>
            <a:r>
              <a:rPr lang="en-US" dirty="0"/>
              <a:t>’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429250" y="5000625"/>
            <a:ext cx="500063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c</a:t>
            </a:r>
            <a:r>
              <a:rPr lang="en-US" dirty="0"/>
              <a:t>’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357313" y="3929063"/>
            <a:ext cx="500062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b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785938" y="4929188"/>
            <a:ext cx="500062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c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571625" y="4429125"/>
            <a:ext cx="500063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α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857750" y="4500563"/>
            <a:ext cx="500063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α</a:t>
            </a:r>
            <a:r>
              <a:rPr lang="en-US" dirty="0"/>
              <a:t>'</a:t>
            </a:r>
            <a:endParaRPr lang="cs-CZ" dirty="0"/>
          </a:p>
        </p:txBody>
      </p:sp>
      <p:sp>
        <p:nvSpPr>
          <p:cNvPr id="18" name="Oblouk 17"/>
          <p:cNvSpPr/>
          <p:nvPr/>
        </p:nvSpPr>
        <p:spPr>
          <a:xfrm rot="1308271">
            <a:off x="974725" y="4481513"/>
            <a:ext cx="615950" cy="641350"/>
          </a:xfrm>
          <a:prstGeom prst="arc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9" name="Oblouk 18"/>
          <p:cNvSpPr/>
          <p:nvPr/>
        </p:nvSpPr>
        <p:spPr>
          <a:xfrm rot="1308271">
            <a:off x="4240213" y="4572000"/>
            <a:ext cx="615950" cy="641350"/>
          </a:xfrm>
          <a:prstGeom prst="arc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VĚTA UU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946650"/>
          </a:xfrm>
        </p:spPr>
        <p:txBody>
          <a:bodyPr>
            <a:normAutofit/>
          </a:bodyPr>
          <a:lstStyle/>
          <a:p>
            <a:pPr marL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Každé dva trojúhelníky, které se shodují ve dvou úhlech, jsou podobné.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	</a:t>
            </a:r>
            <a:r>
              <a:rPr lang="el-GR" dirty="0" smtClean="0"/>
              <a:t> α</a:t>
            </a:r>
            <a:r>
              <a:rPr lang="en-US" dirty="0" smtClean="0"/>
              <a:t>’</a:t>
            </a:r>
            <a:r>
              <a:rPr lang="cs-CZ" dirty="0" smtClean="0"/>
              <a:t>=</a:t>
            </a:r>
            <a:r>
              <a:rPr lang="el-GR" dirty="0" smtClean="0"/>
              <a:t>α</a:t>
            </a:r>
            <a:r>
              <a:rPr lang="cs-CZ" dirty="0" smtClean="0"/>
              <a:t>, </a:t>
            </a:r>
            <a:r>
              <a:rPr lang="el-GR" dirty="0" smtClean="0"/>
              <a:t>β</a:t>
            </a:r>
            <a:r>
              <a:rPr lang="en-US" dirty="0" smtClean="0"/>
              <a:t>’</a:t>
            </a:r>
            <a:r>
              <a:rPr lang="cs-CZ" dirty="0" smtClean="0"/>
              <a:t>= </a:t>
            </a:r>
            <a:r>
              <a:rPr lang="el-GR" dirty="0" smtClean="0"/>
              <a:t>β</a:t>
            </a:r>
            <a:r>
              <a:rPr lang="en-US" dirty="0" smtClean="0"/>
              <a:t>, c’ </a:t>
            </a:r>
            <a:r>
              <a:rPr lang="cs-CZ" dirty="0" smtClean="0"/>
              <a:t>: c = k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Rovnoramenný trojúhelník 3"/>
          <p:cNvSpPr/>
          <p:nvPr/>
        </p:nvSpPr>
        <p:spPr>
          <a:xfrm>
            <a:off x="1000125" y="3643313"/>
            <a:ext cx="1785938" cy="1285875"/>
          </a:xfrm>
          <a:prstGeom prst="triangle">
            <a:avLst>
              <a:gd name="adj" fmla="val 700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Rovnoramenný trojúhelník 4"/>
          <p:cNvSpPr/>
          <p:nvPr/>
        </p:nvSpPr>
        <p:spPr>
          <a:xfrm>
            <a:off x="4143375" y="3500438"/>
            <a:ext cx="2714625" cy="1500187"/>
          </a:xfrm>
          <a:prstGeom prst="triangle">
            <a:avLst>
              <a:gd name="adj" fmla="val 700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714625" y="4929188"/>
            <a:ext cx="357188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B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85813" y="4929188"/>
            <a:ext cx="357187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A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286000" y="3429000"/>
            <a:ext cx="357188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C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715125" y="5000625"/>
            <a:ext cx="500063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B</a:t>
            </a:r>
            <a:r>
              <a:rPr lang="en-US" dirty="0"/>
              <a:t>’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000500" y="5000625"/>
            <a:ext cx="500063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A</a:t>
            </a:r>
            <a:r>
              <a:rPr lang="en-US" dirty="0"/>
              <a:t>’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000750" y="3214688"/>
            <a:ext cx="500063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C</a:t>
            </a:r>
            <a:r>
              <a:rPr lang="en-US" dirty="0"/>
              <a:t>’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429250" y="5000625"/>
            <a:ext cx="500063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c</a:t>
            </a:r>
            <a:r>
              <a:rPr lang="en-US" dirty="0"/>
              <a:t>’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785938" y="4929188"/>
            <a:ext cx="500062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c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571625" y="4429125"/>
            <a:ext cx="500063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α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857750" y="4500563"/>
            <a:ext cx="500063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α</a:t>
            </a:r>
            <a:r>
              <a:rPr lang="en-US" dirty="0"/>
              <a:t>'</a:t>
            </a:r>
            <a:endParaRPr lang="cs-CZ" dirty="0"/>
          </a:p>
        </p:txBody>
      </p:sp>
      <p:sp>
        <p:nvSpPr>
          <p:cNvPr id="16" name="Oblouk 15"/>
          <p:cNvSpPr/>
          <p:nvPr/>
        </p:nvSpPr>
        <p:spPr>
          <a:xfrm rot="1308271">
            <a:off x="974725" y="4481513"/>
            <a:ext cx="615950" cy="641350"/>
          </a:xfrm>
          <a:prstGeom prst="arc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7" name="Oblouk 16"/>
          <p:cNvSpPr/>
          <p:nvPr/>
        </p:nvSpPr>
        <p:spPr>
          <a:xfrm rot="1308271">
            <a:off x="4240213" y="4572000"/>
            <a:ext cx="615950" cy="641350"/>
          </a:xfrm>
          <a:prstGeom prst="arc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9" name="Oblouk 18"/>
          <p:cNvSpPr/>
          <p:nvPr/>
        </p:nvSpPr>
        <p:spPr>
          <a:xfrm rot="15626902">
            <a:off x="2339975" y="4500563"/>
            <a:ext cx="696913" cy="712787"/>
          </a:xfrm>
          <a:prstGeom prst="arc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" name="Oblouk 19"/>
          <p:cNvSpPr/>
          <p:nvPr/>
        </p:nvSpPr>
        <p:spPr>
          <a:xfrm rot="15626902">
            <a:off x="6318250" y="4581525"/>
            <a:ext cx="752475" cy="695325"/>
          </a:xfrm>
          <a:prstGeom prst="arc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2143125" y="4357688"/>
            <a:ext cx="500063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β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072188" y="4429125"/>
            <a:ext cx="500062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β</a:t>
            </a:r>
            <a:r>
              <a:rPr lang="en-US" dirty="0"/>
              <a:t>’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214313"/>
            <a:ext cx="8229600" cy="6286500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</a:t>
            </a:r>
            <a:r>
              <a:rPr lang="cs-CZ" dirty="0" smtClean="0">
                <a:solidFill>
                  <a:srgbClr val="FF0000"/>
                </a:solidFill>
              </a:rPr>
              <a:t>Každé dva rovnostranné trojúhelníky jsou podobné.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∆ABC</a:t>
            </a:r>
            <a:r>
              <a:rPr lang="en-US" dirty="0" smtClean="0"/>
              <a:t> </a:t>
            </a:r>
            <a:r>
              <a:rPr lang="cs-CZ" dirty="0" smtClean="0"/>
              <a:t>: a = 5cm			 ∆A</a:t>
            </a:r>
            <a:r>
              <a:rPr lang="en-US" dirty="0" smtClean="0"/>
              <a:t>’</a:t>
            </a:r>
            <a:r>
              <a:rPr lang="cs-CZ" dirty="0" smtClean="0"/>
              <a:t>B</a:t>
            </a:r>
            <a:r>
              <a:rPr lang="en-US" dirty="0" smtClean="0"/>
              <a:t>’</a:t>
            </a:r>
            <a:r>
              <a:rPr lang="cs-CZ" dirty="0" smtClean="0"/>
              <a:t>C</a:t>
            </a:r>
            <a:r>
              <a:rPr lang="en-US" dirty="0" smtClean="0"/>
              <a:t>’</a:t>
            </a:r>
            <a:r>
              <a:rPr lang="cs-CZ" dirty="0" smtClean="0"/>
              <a:t> : a = 10cm	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	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	</a:t>
            </a:r>
            <a:r>
              <a:rPr lang="cs-CZ" dirty="0" smtClean="0"/>
              <a:t>		 a</a:t>
            </a:r>
            <a:r>
              <a:rPr lang="en-US" dirty="0" smtClean="0"/>
              <a:t>’</a:t>
            </a:r>
            <a:r>
              <a:rPr lang="cs-CZ" dirty="0" smtClean="0"/>
              <a:t>: a = 10 : 5 = 2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	</a:t>
            </a:r>
            <a:r>
              <a:rPr lang="cs-CZ" dirty="0" smtClean="0"/>
              <a:t>	všechny strany stejně dlouhé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	</a:t>
            </a:r>
            <a:r>
              <a:rPr lang="cs-CZ" dirty="0" smtClean="0"/>
              <a:t>	 ∆A</a:t>
            </a:r>
            <a:r>
              <a:rPr lang="en-US" dirty="0" smtClean="0"/>
              <a:t>’</a:t>
            </a:r>
            <a:r>
              <a:rPr lang="cs-CZ" dirty="0" smtClean="0"/>
              <a:t>B</a:t>
            </a:r>
            <a:r>
              <a:rPr lang="en-US" dirty="0" smtClean="0"/>
              <a:t>’</a:t>
            </a:r>
            <a:r>
              <a:rPr lang="cs-CZ" dirty="0" smtClean="0"/>
              <a:t>C</a:t>
            </a:r>
            <a:r>
              <a:rPr lang="en-US" dirty="0" smtClean="0"/>
              <a:t>’</a:t>
            </a:r>
            <a:r>
              <a:rPr lang="cs-CZ" dirty="0" smtClean="0"/>
              <a:t> </a:t>
            </a:r>
            <a:r>
              <a:rPr lang="en-US" dirty="0" smtClean="0"/>
              <a:t>’</a:t>
            </a:r>
            <a:r>
              <a:rPr lang="cs-CZ" dirty="0" smtClean="0"/>
              <a:t> </a:t>
            </a:r>
            <a:r>
              <a:rPr lang="en-US" dirty="0" smtClean="0"/>
              <a:t>~</a:t>
            </a:r>
            <a:r>
              <a:rPr lang="cs-CZ" dirty="0" smtClean="0"/>
              <a:t> ∆ABC   ( věta </a:t>
            </a:r>
            <a:r>
              <a:rPr lang="cs-CZ" dirty="0" err="1" smtClean="0"/>
              <a:t>sss</a:t>
            </a:r>
            <a:r>
              <a:rPr lang="cs-CZ" dirty="0" smtClean="0"/>
              <a:t>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	</a:t>
            </a:r>
            <a:r>
              <a:rPr lang="cs-CZ" dirty="0" smtClean="0"/>
              <a:t>      </a:t>
            </a:r>
            <a:endParaRPr lang="cs-CZ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	</a:t>
            </a:r>
            <a:endParaRPr lang="cs-CZ" dirty="0"/>
          </a:p>
        </p:txBody>
      </p:sp>
      <p:sp>
        <p:nvSpPr>
          <p:cNvPr id="4" name="Rovnoramenný trojúhelník 3"/>
          <p:cNvSpPr/>
          <p:nvPr/>
        </p:nvSpPr>
        <p:spPr>
          <a:xfrm>
            <a:off x="1714500" y="2643188"/>
            <a:ext cx="1214438" cy="9286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Rovnoramenný trojúhelník 4"/>
          <p:cNvSpPr/>
          <p:nvPr/>
        </p:nvSpPr>
        <p:spPr>
          <a:xfrm>
            <a:off x="4643438" y="2000250"/>
            <a:ext cx="2214562" cy="17145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270</TotalTime>
  <Words>619</Words>
  <Application>Microsoft Office PowerPoint</Application>
  <PresentationFormat>Předvádění na obrazovce (4:3)</PresentationFormat>
  <Paragraphs>183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Cambria Math</vt:lpstr>
      <vt:lpstr>Franklin Gothic Book</vt:lpstr>
      <vt:lpstr>Franklin Gothic Medium</vt:lpstr>
      <vt:lpstr>Wingdings 2</vt:lpstr>
      <vt:lpstr>Cesta</vt:lpstr>
      <vt:lpstr>PODOBNOST  TROJÚHELNÍKŮ</vt:lpstr>
      <vt:lpstr>Prezentace aplikace PowerPoint</vt:lpstr>
      <vt:lpstr>Prezentace aplikace PowerPoint</vt:lpstr>
      <vt:lpstr>Prezentace aplikace PowerPoint</vt:lpstr>
      <vt:lpstr>VĚTA  SSS</vt:lpstr>
      <vt:lpstr>Zápis podobnosti</vt:lpstr>
      <vt:lpstr>VĚTA SUS</vt:lpstr>
      <vt:lpstr>VĚTA UU</vt:lpstr>
      <vt:lpstr>Prezentace aplikace PowerPoint</vt:lpstr>
      <vt:lpstr>Prezentace aplikace PowerPoint</vt:lpstr>
      <vt:lpstr>Prezentace aplikace PowerPoint</vt:lpstr>
      <vt:lpstr>Příklad 1</vt:lpstr>
      <vt:lpstr>Řešení 1</vt:lpstr>
      <vt:lpstr>Příklad 2</vt:lpstr>
      <vt:lpstr>Řešení 2</vt:lpstr>
      <vt:lpstr>Příklad 3</vt:lpstr>
      <vt:lpstr>Řešení 3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PODOBNOST  TROJÚHELNÍKŮ</dc:title>
  <dc:creator>Vaclav</dc:creator>
  <cp:lastModifiedBy>Ivana</cp:lastModifiedBy>
  <cp:revision>56</cp:revision>
  <dcterms:created xsi:type="dcterms:W3CDTF">2012-01-19T16:22:55Z</dcterms:created>
  <dcterms:modified xsi:type="dcterms:W3CDTF">2020-05-05T05:25:07Z</dcterms:modified>
</cp:coreProperties>
</file>