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9456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36" y="18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45C5-93FF-493E-9A1E-016C1F604E8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E0AC-BDF3-4D56-8C41-F04719C5D16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5483225" y="428625"/>
            <a:ext cx="1700213" cy="91233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7825" y="428625"/>
            <a:ext cx="4953000" cy="91233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2CC3-545D-4204-99AE-F184DE780C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A21C2-A679-49E0-943A-626E534606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7788" cy="2339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9029-0328-4966-B0A3-64C69F417A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856038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512B-C85D-4CBB-8107-9D564BF86AC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841750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331A-9520-46B3-AACD-E0BC9C4A8D2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155F-3098-40B6-B3FC-4B74E1201AB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9C0A-A628-44BE-8E18-FAFD66BAD2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5925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BFDC-3548-4458-988B-DAC4B44C145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2725" y="7485063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29B7-1C95-4E75-8B4B-96F71C4F65E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737725"/>
            <a:ext cx="1765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9737725"/>
            <a:ext cx="23955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138" y="9737725"/>
            <a:ext cx="1765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B2A37D-EB28-4892-8267-43056E49A3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80975" y="161925"/>
            <a:ext cx="7199313" cy="1026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600" b="1" u="sng" dirty="0" smtClean="0">
                <a:latin typeface="Calibri" pitchFamily="34" charset="0"/>
                <a:cs typeface="Calibri" pitchFamily="34" charset="0"/>
              </a:rPr>
              <a:t>Poražení a vítězové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vypracoval/a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cs-CZ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200" dirty="0" smtClean="0">
                <a:latin typeface="Calibri" pitchFamily="34" charset="0"/>
                <a:cs typeface="Calibri" pitchFamily="34" charset="0"/>
              </a:rPr>
              <a:t>_________________________</a:t>
            </a:r>
            <a:br>
              <a:rPr lang="cs-CZ" sz="1200" dirty="0" smtClean="0">
                <a:latin typeface="Calibri" pitchFamily="34" charset="0"/>
                <a:cs typeface="Calibri" pitchFamily="34" charset="0"/>
              </a:rPr>
            </a:b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cs-CZ" sz="1400" b="1" dirty="0" smtClean="0">
                <a:latin typeface="Calibri" pitchFamily="34" charset="0"/>
                <a:cs typeface="Calibri" pitchFamily="34" charset="0"/>
              </a:rPr>
              <a:t>1.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 Podle patentu zvaného (O)__________________ (z)________________ (z)____________ bylo povoleno jen ____________________ vyznání. Dědičnými českými králi se stali ______________</a:t>
            </a:r>
            <a:br>
              <a:rPr lang="cs-CZ" sz="1400" dirty="0" smtClean="0">
                <a:latin typeface="Calibri" pitchFamily="34" charset="0"/>
                <a:cs typeface="Calibri" pitchFamily="34" charset="0"/>
              </a:rPr>
            </a:br>
            <a:r>
              <a:rPr lang="cs-CZ" sz="1400" dirty="0" smtClean="0">
                <a:latin typeface="Calibri" pitchFamily="34" charset="0"/>
                <a:cs typeface="Calibri" pitchFamily="34" charset="0"/>
              </a:rPr>
              <a:t>__________. Při úředním jednání byla ________________ dána na roveň češtině. Evangelíci museli (o)________________ České království. Země přišla o mnoho (</a:t>
            </a:r>
            <a:r>
              <a:rPr lang="cs-CZ" sz="1400" dirty="0" err="1" smtClean="0">
                <a:latin typeface="Calibri" pitchFamily="34" charset="0"/>
                <a:cs typeface="Calibri" pitchFamily="34" charset="0"/>
              </a:rPr>
              <a:t>vz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)___________________ lidí. Stali se z nich (e)_________________. Tento patent vydal císař (F)_____________________ roku 16____ pro Čechy a o rok později pro Moravu.</a:t>
            </a:r>
          </a:p>
          <a:p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400" b="1" dirty="0" smtClean="0">
                <a:latin typeface="Calibri" pitchFamily="34" charset="0"/>
                <a:cs typeface="Calibri" pitchFamily="34" charset="0"/>
              </a:rPr>
              <a:t>2. Zapiš vlastními slovy: </a:t>
            </a:r>
            <a:r>
              <a:rPr lang="cs-CZ" sz="1400" b="1" i="1" dirty="0" smtClean="0">
                <a:latin typeface="Calibri" pitchFamily="34" charset="0"/>
                <a:cs typeface="Calibri" pitchFamily="34" charset="0"/>
              </a:rPr>
              <a:t>Shrň důležité informace o Albrechtovi z Valdštejna.</a:t>
            </a: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9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400" b="1" dirty="0">
              <a:latin typeface="Calibri" pitchFamily="34" charset="0"/>
              <a:cs typeface="Calibri" pitchFamily="34" charset="0"/>
            </a:endParaRPr>
          </a:p>
          <a:p>
            <a:endParaRPr lang="cs-CZ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400" b="1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cs-CZ" sz="1400" b="1" dirty="0" smtClean="0">
                <a:latin typeface="Calibri" pitchFamily="34" charset="0"/>
                <a:cs typeface="Calibri" pitchFamily="34" charset="0"/>
              </a:rPr>
              <a:t>. Vylušti tajenku a doplň chybějící část názvu.</a:t>
            </a: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14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400" b="1" dirty="0">
              <a:latin typeface="Calibri" pitchFamily="34" charset="0"/>
              <a:cs typeface="Calibri" pitchFamily="34" charset="0"/>
            </a:endParaRPr>
          </a:p>
          <a:p>
            <a:endParaRPr lang="cs-CZ" sz="3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1400" b="1" dirty="0" smtClean="0">
                <a:latin typeface="Calibri" pitchFamily="34" charset="0"/>
                <a:cs typeface="Calibri" pitchFamily="34" charset="0"/>
              </a:rPr>
              <a:t>         patent</a:t>
            </a:r>
            <a:r>
              <a:rPr lang="cs-CZ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cs-CZ" sz="600" dirty="0">
              <a:latin typeface="Calibri" pitchFamily="34" charset="0"/>
              <a:cs typeface="Calibri" pitchFamily="34" charset="0"/>
            </a:endParaRPr>
          </a:p>
          <a:p>
            <a:r>
              <a:rPr lang="cs-CZ" sz="1400" b="1" dirty="0" smtClean="0">
                <a:latin typeface="Calibri" pitchFamily="34" charset="0"/>
                <a:cs typeface="Calibri" pitchFamily="34" charset="0"/>
              </a:rPr>
              <a:t>          exil </a:t>
            </a:r>
            <a:endParaRPr lang="cs-CZ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www.google.cz/url?source=imglanding&amp;ct=img&amp;q=http://img.ihned.cz/attachment.php/13741000/istuv38BCFGIKMk6PWfhqyz1STUw9ARm/Albrecht_z_Valdstejna-220x3.jpg&amp;sa=X&amp;ei=4H3LT_u_MsObOreV6PkP&amp;ved=0CAwQ8wc&amp;usg=AFQjCNF-66Hos_PpPlwrrBOydhwVPJi8R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91" y="2199400"/>
            <a:ext cx="127756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Přímá spojovací čára 33"/>
          <p:cNvCxnSpPr/>
          <p:nvPr/>
        </p:nvCxnSpPr>
        <p:spPr>
          <a:xfrm>
            <a:off x="1044327" y="10099675"/>
            <a:ext cx="62645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684213" y="10387013"/>
            <a:ext cx="6624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1260351" y="9810750"/>
            <a:ext cx="60484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322" y="9630568"/>
            <a:ext cx="319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Přímá spojovací čára 71"/>
          <p:cNvCxnSpPr/>
          <p:nvPr/>
        </p:nvCxnSpPr>
        <p:spPr>
          <a:xfrm>
            <a:off x="252413" y="2847600"/>
            <a:ext cx="5688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ovací čára 71"/>
          <p:cNvCxnSpPr/>
          <p:nvPr/>
        </p:nvCxnSpPr>
        <p:spPr>
          <a:xfrm>
            <a:off x="252413" y="3135600"/>
            <a:ext cx="5688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čára 71"/>
          <p:cNvCxnSpPr/>
          <p:nvPr/>
        </p:nvCxnSpPr>
        <p:spPr>
          <a:xfrm>
            <a:off x="252413" y="3423600"/>
            <a:ext cx="5688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čára 71"/>
          <p:cNvCxnSpPr/>
          <p:nvPr/>
        </p:nvCxnSpPr>
        <p:spPr>
          <a:xfrm>
            <a:off x="252414" y="3711600"/>
            <a:ext cx="5688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Přímá spojovací čára 71"/>
          <p:cNvCxnSpPr/>
          <p:nvPr/>
        </p:nvCxnSpPr>
        <p:spPr>
          <a:xfrm>
            <a:off x="252413" y="3999600"/>
            <a:ext cx="5688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3" y="4842644"/>
            <a:ext cx="6912593" cy="435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Přímá spojovací čára 71"/>
          <p:cNvCxnSpPr/>
          <p:nvPr/>
        </p:nvCxnSpPr>
        <p:spPr>
          <a:xfrm>
            <a:off x="3775833" y="4626620"/>
            <a:ext cx="35282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020000" y="63432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tí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508000" y="6076800"/>
            <a:ext cx="10182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1618 – 1620</a:t>
            </a:r>
            <a:endParaRPr lang="cs-CZ" sz="1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418000" y="8424000"/>
            <a:ext cx="10182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00" i="1" dirty="0" smtClean="0">
                <a:latin typeface="Times New Roman" pitchFamily="18" charset="0"/>
                <a:cs typeface="Times New Roman" pitchFamily="18" charset="0"/>
              </a:rPr>
              <a:t>1625 – 1629</a:t>
            </a:r>
            <a:endParaRPr lang="cs-CZ" sz="13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ovací čára 71"/>
          <p:cNvCxnSpPr/>
          <p:nvPr/>
        </p:nvCxnSpPr>
        <p:spPr>
          <a:xfrm>
            <a:off x="252414" y="4287600"/>
            <a:ext cx="70516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13</Words>
  <Application>Microsoft Office PowerPoint</Application>
  <PresentationFormat>Vlastní</PresentationFormat>
  <Paragraphs>44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Výchozí návrh</vt:lpstr>
      <vt:lpstr>Prezentace aplikace PowerPoint</vt:lpstr>
    </vt:vector>
  </TitlesOfParts>
  <Company>ZS Uvaly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Eva Hlisnikovská</cp:lastModifiedBy>
  <cp:revision>89</cp:revision>
  <dcterms:created xsi:type="dcterms:W3CDTF">2008-08-31T09:31:42Z</dcterms:created>
  <dcterms:modified xsi:type="dcterms:W3CDTF">2013-05-28T18:54:24Z</dcterms:modified>
</cp:coreProperties>
</file>