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2" r:id="rId8"/>
    <p:sldId id="265" r:id="rId9"/>
    <p:sldId id="266" r:id="rId10"/>
    <p:sldId id="268" r:id="rId11"/>
    <p:sldId id="267" r:id="rId12"/>
    <p:sldId id="271" r:id="rId13"/>
    <p:sldId id="26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3F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29" autoAdjust="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Vývoj</a:t>
            </a:r>
            <a:r>
              <a:rPr lang="cs-CZ" baseline="0"/>
              <a:t> počtu obyvatelstva Prahy</a:t>
            </a:r>
            <a:endParaRPr lang="en-US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List1!$A$3:$A$22</c:f>
              <c:numCache>
                <c:formatCode>General</c:formatCode>
                <c:ptCount val="20"/>
                <c:pt idx="0">
                  <c:v>1378</c:v>
                </c:pt>
                <c:pt idx="1">
                  <c:v>1500</c:v>
                </c:pt>
                <c:pt idx="2">
                  <c:v>1610</c:v>
                </c:pt>
                <c:pt idx="3">
                  <c:v>1702</c:v>
                </c:pt>
                <c:pt idx="4">
                  <c:v>1798</c:v>
                </c:pt>
                <c:pt idx="5">
                  <c:v>1850</c:v>
                </c:pt>
                <c:pt idx="6">
                  <c:v>1883</c:v>
                </c:pt>
                <c:pt idx="7">
                  <c:v>1884</c:v>
                </c:pt>
                <c:pt idx="8">
                  <c:v>1901</c:v>
                </c:pt>
                <c:pt idx="9">
                  <c:v>1918</c:v>
                </c:pt>
                <c:pt idx="10">
                  <c:v>1922</c:v>
                </c:pt>
                <c:pt idx="11">
                  <c:v>1930</c:v>
                </c:pt>
                <c:pt idx="12">
                  <c:v>1960</c:v>
                </c:pt>
                <c:pt idx="13">
                  <c:v>1968</c:v>
                </c:pt>
                <c:pt idx="14">
                  <c:v>1974</c:v>
                </c:pt>
                <c:pt idx="15">
                  <c:v>1980</c:v>
                </c:pt>
                <c:pt idx="16">
                  <c:v>1990</c:v>
                </c:pt>
                <c:pt idx="17">
                  <c:v>2000</c:v>
                </c:pt>
                <c:pt idx="18">
                  <c:v>2007</c:v>
                </c:pt>
                <c:pt idx="19">
                  <c:v>2010</c:v>
                </c:pt>
              </c:numCache>
            </c:numRef>
          </c:cat>
          <c:val>
            <c:numRef>
              <c:f>List1!$B$3:$B$22</c:f>
              <c:numCache>
                <c:formatCode>General</c:formatCode>
                <c:ptCount val="20"/>
                <c:pt idx="0">
                  <c:v>40</c:v>
                </c:pt>
                <c:pt idx="1">
                  <c:v>30</c:v>
                </c:pt>
                <c:pt idx="2">
                  <c:v>60</c:v>
                </c:pt>
                <c:pt idx="3">
                  <c:v>65</c:v>
                </c:pt>
                <c:pt idx="4">
                  <c:v>79</c:v>
                </c:pt>
                <c:pt idx="5">
                  <c:v>155</c:v>
                </c:pt>
                <c:pt idx="6">
                  <c:v>160</c:v>
                </c:pt>
                <c:pt idx="7">
                  <c:v>171</c:v>
                </c:pt>
                <c:pt idx="8">
                  <c:v>216</c:v>
                </c:pt>
                <c:pt idx="9">
                  <c:v>223</c:v>
                </c:pt>
                <c:pt idx="10">
                  <c:v>667</c:v>
                </c:pt>
                <c:pt idx="11">
                  <c:v>849</c:v>
                </c:pt>
                <c:pt idx="12">
                  <c:v>1005</c:v>
                </c:pt>
                <c:pt idx="13">
                  <c:v>1103</c:v>
                </c:pt>
                <c:pt idx="14">
                  <c:v>1156</c:v>
                </c:pt>
                <c:pt idx="15">
                  <c:v>1183</c:v>
                </c:pt>
                <c:pt idx="16">
                  <c:v>1215</c:v>
                </c:pt>
                <c:pt idx="17">
                  <c:v>1181</c:v>
                </c:pt>
                <c:pt idx="18">
                  <c:v>1212</c:v>
                </c:pt>
                <c:pt idx="19">
                  <c:v>1256</c:v>
                </c:pt>
              </c:numCache>
            </c:numRef>
          </c:val>
        </c:ser>
        <c:shape val="box"/>
        <c:axId val="41177856"/>
        <c:axId val="41179392"/>
        <c:axId val="0"/>
      </c:bar3DChart>
      <c:catAx>
        <c:axId val="41177856"/>
        <c:scaling>
          <c:orientation val="minMax"/>
        </c:scaling>
        <c:axPos val="b"/>
        <c:numFmt formatCode="General" sourceLinked="1"/>
        <c:tickLblPos val="nextTo"/>
        <c:crossAx val="41179392"/>
        <c:crosses val="autoZero"/>
        <c:auto val="1"/>
        <c:lblAlgn val="ctr"/>
        <c:lblOffset val="100"/>
      </c:catAx>
      <c:valAx>
        <c:axId val="41179392"/>
        <c:scaling>
          <c:orientation val="minMax"/>
        </c:scaling>
        <c:axPos val="l"/>
        <c:majorGridlines/>
        <c:numFmt formatCode="General" sourceLinked="1"/>
        <c:tickLblPos val="nextTo"/>
        <c:crossAx val="41177856"/>
        <c:crosses val="autoZero"/>
        <c:crossBetween val="between"/>
      </c:valAx>
    </c:plotArea>
    <c:plotVisOnly val="1"/>
    <c:dispBlanksAs val="gap"/>
  </c:chart>
  <c:txPr>
    <a:bodyPr/>
    <a:lstStyle/>
    <a:p>
      <a:pPr>
        <a:defRPr baseline="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05744A-EB85-4CFD-B2F6-530AA429FD76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C05B0-5929-4707-BD90-BCE0F6609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32CD-4BBA-4869-B67B-7A48B247E92E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0BC8-9DD1-4DFA-89D8-B32CB8821D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E977-557C-43C3-9383-632D258ECECC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0FC8-81A7-49E8-BD02-C13143DDE1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4920BC-4B9B-4EFC-B244-7883C2296C7C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E5EB79-67A2-42A4-A0C6-38A295CBC5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0644-0F74-45BF-A7A6-F43CBF9928FC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1C994-A372-4510-9312-93E2EF6D6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71F89E-7DEF-43B8-A04D-B229EEABC1D8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23D7C-21DD-49E6-A2A5-0064C84CF5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825D-4813-40B1-B150-CEF7C6940C2C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9350-ABE4-4498-9908-3B125F705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8F6AED-BF84-4ADF-8EEA-A8C3E046BC5B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CC810B-F5BC-4D1F-A2BE-09CCC0006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068530-24C2-49C5-9A30-696B9928EF75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03A870-EED6-41FE-BAEA-3D0B544E8B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DC84-3B30-46ED-BA20-895897AD50E7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7EC4-0911-431C-83C3-3A11B9C880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BA52CC-625E-4737-BE2C-C8E42E8A476C}" type="datetimeFigureOut">
              <a:rPr lang="cs-CZ"/>
              <a:pPr>
                <a:defRPr/>
              </a:pPr>
              <a:t>22.5.2020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F3AF5E6-DA41-49B7-AA58-CAE131C5DA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8" r:id="rId3"/>
    <p:sldLayoutId id="2147483765" r:id="rId4"/>
    <p:sldLayoutId id="2147483769" r:id="rId5"/>
    <p:sldLayoutId id="2147483764" r:id="rId6"/>
    <p:sldLayoutId id="2147483770" r:id="rId7"/>
    <p:sldLayoutId id="2147483771" r:id="rId8"/>
    <p:sldLayoutId id="2147483763" r:id="rId9"/>
    <p:sldLayoutId id="2147483762" r:id="rId10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3B3B3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Gill Sans MT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8D89A4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aguewelcome.cz/cs/informace/o-praze/zakladni-info/znak-a-vlajka-prahy.s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cuni.cz/" TargetMode="External"/><Relationship Id="rId7" Type="http://schemas.openxmlformats.org/officeDocument/2006/relationships/image" Target="../media/image3.gif"/><Relationship Id="rId2" Type="http://schemas.openxmlformats.org/officeDocument/2006/relationships/hyperlink" Target="http://www.vlad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mu.cz/" TargetMode="External"/><Relationship Id="rId5" Type="http://schemas.openxmlformats.org/officeDocument/2006/relationships/hyperlink" Target="http://www.cvut.cz/cs?set_language=cs" TargetMode="External"/><Relationship Id="rId4" Type="http://schemas.openxmlformats.org/officeDocument/2006/relationships/hyperlink" Target="http://www.vse.c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praguewelcome.cz/cs/informace/o-praze/zajimavosti/osobnosti-spjate-s-prahou/index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maps.google.com/?ie=UTF8&amp;ll=50.073888,14.404449&amp;spn=0.146749,0.494385&amp;z=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istrat.praha-mesto.cz/Volene-organy/Rada-HMP/Slozeni-Rady?path=aplikace&amp;apl=zastupitel&amp;case=detail&amp;Zid=1528&amp;ido=4544&amp;sh=589933243" TargetMode="External"/><Relationship Id="rId2" Type="http://schemas.openxmlformats.org/officeDocument/2006/relationships/hyperlink" Target="http://magistrat.praha-mesto.cz/Ur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rub%C3%BD_dom%C3%A1c%C3%AD_produkt" TargetMode="External"/><Relationship Id="rId2" Type="http://schemas.openxmlformats.org/officeDocument/2006/relationships/hyperlink" Target="http://epp.eurostat.ec.europa.eu/portal/page/portal/eurostat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p.cz/" TargetMode="External"/><Relationship Id="rId2" Type="http://schemas.openxmlformats.org/officeDocument/2006/relationships/hyperlink" Target="https://maps.google.com/?ll=50.101533,14.266863&amp;spn=0.034794,0.090895&amp;t=h&amp;z=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ropid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2">
                    <a:satMod val="130000"/>
                  </a:schemeClr>
                </a:solidFill>
              </a:rPr>
              <a:t>PRAHA</a:t>
            </a:r>
            <a:endParaRPr lang="cs-CZ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„Matka měst“</a:t>
            </a:r>
            <a:endParaRPr lang="cs-CZ" dirty="0"/>
          </a:p>
        </p:txBody>
      </p:sp>
      <p:pic>
        <p:nvPicPr>
          <p:cNvPr id="13315" name="Obrázek 3" descr="praha_znak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989138"/>
            <a:ext cx="4105275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institucionální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Svým charakterem je Praha ideálním místem pro vznik a sídla řady institucí:</a:t>
            </a:r>
          </a:p>
          <a:p>
            <a:pPr lvl="1"/>
            <a:r>
              <a:rPr lang="cs-CZ" smtClean="0"/>
              <a:t>Prezident ČR.</a:t>
            </a:r>
          </a:p>
          <a:p>
            <a:pPr lvl="1"/>
            <a:r>
              <a:rPr lang="cs-CZ" smtClean="0">
                <a:hlinkClick r:id="rId2"/>
              </a:rPr>
              <a:t>Vláda</a:t>
            </a:r>
            <a:r>
              <a:rPr lang="cs-CZ" smtClean="0"/>
              <a:t> a Parlament ČR.</a:t>
            </a:r>
          </a:p>
          <a:p>
            <a:pPr lvl="1"/>
            <a:r>
              <a:rPr lang="cs-CZ" smtClean="0"/>
              <a:t>Zahraniční zastupitelství a ambasády.</a:t>
            </a:r>
          </a:p>
          <a:p>
            <a:pPr lvl="1"/>
            <a:r>
              <a:rPr lang="cs-CZ" smtClean="0"/>
              <a:t>Univerzity – </a:t>
            </a:r>
            <a:r>
              <a:rPr lang="cs-CZ" smtClean="0">
                <a:hlinkClick r:id="rId3"/>
              </a:rPr>
              <a:t>Karlova</a:t>
            </a:r>
            <a:r>
              <a:rPr lang="cs-CZ" smtClean="0"/>
              <a:t>, </a:t>
            </a:r>
            <a:r>
              <a:rPr lang="cs-CZ" smtClean="0">
                <a:hlinkClick r:id="rId4"/>
              </a:rPr>
              <a:t>VŠE</a:t>
            </a:r>
            <a:r>
              <a:rPr lang="cs-CZ" smtClean="0"/>
              <a:t>, </a:t>
            </a:r>
            <a:r>
              <a:rPr lang="cs-CZ" smtClean="0">
                <a:hlinkClick r:id="rId5"/>
              </a:rPr>
              <a:t>ČVUT, </a:t>
            </a:r>
            <a:r>
              <a:rPr lang="cs-CZ" smtClean="0">
                <a:hlinkClick r:id="rId6"/>
              </a:rPr>
              <a:t>DAMU</a:t>
            </a:r>
            <a:r>
              <a:rPr lang="cs-CZ" smtClean="0"/>
              <a:t> aj.</a:t>
            </a:r>
          </a:p>
          <a:p>
            <a:pPr lvl="1"/>
            <a:r>
              <a:rPr lang="cs-CZ" smtClean="0"/>
              <a:t>Fakultní nemocnice – Motol, Bulovka …</a:t>
            </a:r>
          </a:p>
          <a:p>
            <a:pPr lvl="1"/>
            <a:r>
              <a:rPr lang="cs-CZ" smtClean="0"/>
              <a:t>Soudy, školy, nemocnice, úřady atd.</a:t>
            </a:r>
          </a:p>
        </p:txBody>
      </p:sp>
      <p:pic>
        <p:nvPicPr>
          <p:cNvPr id="23555" name="Obrázek 3" descr="o-praze-log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PICT541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turistická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Praha je nejnavštěvovanějším místem ČR.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Nejvýznamnějším cílem je bezesporu historické centrum Prahy: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Od r. 1992 zapsáno na seznam UNESCO.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Staré Město, Malá Strana, Josefov, Karlův most …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Historické jádro je také Pražskou památkovou rezervací.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Jen pro zajímavost omezený výčet turistických cílů: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Hradčany, Karlův most, Vyšehrad, Orloj, Národní muzeum, Národní divadlo, Staroměstské a Václavské náměstí, Malá strana, Kampa, Petřín, Strahov, ZOO …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Kromě „turistické klasiky“ nabízí Praha i řadu aktivního i pasivního sportovního vyžití.</a:t>
            </a:r>
          </a:p>
        </p:txBody>
      </p:sp>
      <p:pic>
        <p:nvPicPr>
          <p:cNvPr id="24579" name="Obrázek 3" descr="o-praze-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3" descr="PICT54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zajímavá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18 mostů, 9 ostrovů, 31 km délky Vltavy.</a:t>
            </a:r>
          </a:p>
          <a:p>
            <a:r>
              <a:rPr lang="cs-CZ" smtClean="0"/>
              <a:t>Přes 500 věží.</a:t>
            </a:r>
          </a:p>
          <a:p>
            <a:r>
              <a:rPr lang="cs-CZ" smtClean="0"/>
              <a:t>870 ha parků a zahrad určených pro věřejnost.</a:t>
            </a:r>
          </a:p>
          <a:p>
            <a:r>
              <a:rPr lang="cs-CZ" smtClean="0"/>
              <a:t>Nejstarší pivovar U Fleků – 1499.</a:t>
            </a:r>
          </a:p>
          <a:p>
            <a:r>
              <a:rPr lang="cs-CZ" smtClean="0"/>
              <a:t>Nejvyšší stavba – Žižkovský vysílač 216 m.</a:t>
            </a:r>
          </a:p>
          <a:p>
            <a:r>
              <a:rPr lang="cs-CZ" smtClean="0"/>
              <a:t>Nejdelší eskalátor – 87,2 m Náměstí Míru</a:t>
            </a:r>
          </a:p>
          <a:p>
            <a:r>
              <a:rPr lang="cs-CZ" smtClean="0">
                <a:hlinkClick r:id="rId2"/>
              </a:rPr>
              <a:t>Významných osobností </a:t>
            </a:r>
            <a:r>
              <a:rPr lang="cs-CZ" smtClean="0"/>
              <a:t>– nepočítaně.</a:t>
            </a:r>
          </a:p>
        </p:txBody>
      </p:sp>
      <p:pic>
        <p:nvPicPr>
          <p:cNvPr id="26627" name="Obrázek 3" descr="o-praze-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základní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Hlavní město České republiky.</a:t>
            </a:r>
          </a:p>
          <a:p>
            <a:r>
              <a:rPr lang="cs-CZ" smtClean="0"/>
              <a:t>Nejmenší kraj (496 km</a:t>
            </a:r>
            <a:r>
              <a:rPr lang="cs-CZ" baseline="30000" smtClean="0"/>
              <a:t>2</a:t>
            </a:r>
            <a:r>
              <a:rPr lang="cs-CZ" smtClean="0"/>
              <a:t>).</a:t>
            </a:r>
          </a:p>
          <a:p>
            <a:r>
              <a:rPr lang="cs-CZ" smtClean="0"/>
              <a:t>Nejlidnatější kraj – 1250 000 obyvatel</a:t>
            </a:r>
          </a:p>
          <a:p>
            <a:pPr lvl="2"/>
            <a:r>
              <a:rPr lang="cs-CZ" smtClean="0"/>
              <a:t>Hustota zalidnění 2 473 obyv./km</a:t>
            </a:r>
            <a:r>
              <a:rPr lang="cs-CZ" baseline="30000" smtClean="0"/>
              <a:t>2</a:t>
            </a:r>
            <a:endParaRPr lang="cs-CZ" smtClean="0"/>
          </a:p>
          <a:p>
            <a:r>
              <a:rPr lang="cs-CZ" smtClean="0"/>
              <a:t>Sídlo prezidenta, vlády, parlamentu i řady dalších státních či mezinárodních institucí a firem.</a:t>
            </a:r>
          </a:p>
          <a:p>
            <a:endParaRPr lang="cs-CZ" smtClean="0"/>
          </a:p>
        </p:txBody>
      </p:sp>
      <p:pic>
        <p:nvPicPr>
          <p:cNvPr id="14339" name="Obrázek 3" descr="o-praze-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Obrázek 4" descr="800px-Prague_panora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300663"/>
            <a:ext cx="82581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historická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První osídlení – 2. polovina 9. století.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Již v 6. století však Pražskou kotlinu osídlují Slované.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10. století založení Pražského hradu.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Existence hradu přináší příliv obyvatel a řemeslníků.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 podhradí vznikají první pražská města: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Staré Město, Malá Strana, Nové Město a Hradčany.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1784 – sjednocení měst v Prahu.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1920 – vytvořena „Velká Praha“, se kterou se do dnešní doby spojilo více jak 100 obcí.</a:t>
            </a:r>
            <a:endParaRPr lang="cs-CZ" dirty="0"/>
          </a:p>
        </p:txBody>
      </p:sp>
      <p:pic>
        <p:nvPicPr>
          <p:cNvPr id="15363" name="Obrázek 3" descr="o-praze-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366838" y="260350"/>
            <a:ext cx="7777162" cy="6121400"/>
            <a:chOff x="1187624" y="260648"/>
            <a:chExt cx="7776864" cy="6120680"/>
          </a:xfrm>
        </p:grpSpPr>
        <p:sp>
          <p:nvSpPr>
            <p:cNvPr id="6" name="Obdélník 5"/>
            <p:cNvSpPr/>
            <p:nvPr/>
          </p:nvSpPr>
          <p:spPr>
            <a:xfrm>
              <a:off x="1187624" y="260648"/>
              <a:ext cx="7776864" cy="6120680"/>
            </a:xfrm>
            <a:prstGeom prst="rect">
              <a:avLst/>
            </a:prstGeom>
            <a:solidFill>
              <a:srgbClr val="F3F3F3">
                <a:alpha val="72157"/>
              </a:srgbClr>
            </a:solidFill>
            <a:effectLst>
              <a:outerShdw blurRad="63500" dist="25400" dir="14700000" algn="t" rotWithShape="0">
                <a:srgbClr val="000000">
                  <a:alpha val="50000"/>
                </a:srgbClr>
              </a:outerShdw>
              <a:softEdge rad="3175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pic>
          <p:nvPicPr>
            <p:cNvPr id="15368" name="Obrázek 4" descr="800px-Nuremberg_Chronicle_f_229v_230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2087940"/>
              <a:ext cx="7745744" cy="306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geografická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258888" y="1447800"/>
            <a:ext cx="7777162" cy="4800600"/>
          </a:xfrm>
        </p:spPr>
        <p:txBody>
          <a:bodyPr/>
          <a:lstStyle/>
          <a:p>
            <a:r>
              <a:rPr lang="cs-CZ" smtClean="0">
                <a:hlinkClick r:id="rId2"/>
              </a:rPr>
              <a:t>Rozkládá se </a:t>
            </a:r>
            <a:r>
              <a:rPr lang="cs-CZ" smtClean="0"/>
              <a:t>v členité Pražské plošině.</a:t>
            </a:r>
          </a:p>
          <a:p>
            <a:r>
              <a:rPr lang="cs-CZ" smtClean="0"/>
              <a:t>Protékána řekou Vltavou.</a:t>
            </a:r>
          </a:p>
          <a:p>
            <a:r>
              <a:rPr lang="cs-CZ" smtClean="0"/>
              <a:t>S nadmořskou výškou kolem 300 m n. m.</a:t>
            </a:r>
          </a:p>
          <a:p>
            <a:pPr lvl="2"/>
            <a:r>
              <a:rPr lang="cs-CZ" smtClean="0"/>
              <a:t>Nejvyšší bod 399 m n. m., nejnižší 177 m n. m.</a:t>
            </a:r>
          </a:p>
          <a:p>
            <a:r>
              <a:rPr lang="cs-CZ" smtClean="0"/>
              <a:t>Nadprůměrně teplé podnebí.</a:t>
            </a:r>
          </a:p>
          <a:p>
            <a:pPr lvl="2"/>
            <a:r>
              <a:rPr lang="cs-CZ" smtClean="0"/>
              <a:t>Průměrná roční teplota: 9°C.</a:t>
            </a:r>
          </a:p>
          <a:p>
            <a:pPr lvl="2"/>
            <a:r>
              <a:rPr lang="cs-CZ" smtClean="0"/>
              <a:t>Pražské Klementinum – nejstarší měření v ČR.</a:t>
            </a:r>
          </a:p>
          <a:p>
            <a:r>
              <a:rPr lang="cs-CZ" smtClean="0"/>
              <a:t>Sousedním regionem je Středočeský kraj.</a:t>
            </a:r>
          </a:p>
          <a:p>
            <a:r>
              <a:rPr lang="cs-CZ" smtClean="0"/>
              <a:t>GPS: </a:t>
            </a:r>
            <a:r>
              <a:rPr lang="cs-CZ" sz="2400" smtClean="0"/>
              <a:t>50°05'19" severní šířky a 14°25'17" východní délky.</a:t>
            </a:r>
            <a:endParaRPr lang="cs-CZ" smtClean="0"/>
          </a:p>
        </p:txBody>
      </p:sp>
      <p:pic>
        <p:nvPicPr>
          <p:cNvPr id="16387" name="Obrázek 3" descr="o-praze-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PICT54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administrativní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Praha je hlavním městem ČR a současně jedním z krajů ČR.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Od 24. 11. 1990 je Praha opět statutárním městem.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Dělí se na další správní obvody.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Sídlem je </a:t>
            </a:r>
            <a:r>
              <a:rPr lang="cs-CZ" dirty="0" smtClean="0">
                <a:hlinkClick r:id="rId2"/>
              </a:rPr>
              <a:t>magistrát</a:t>
            </a:r>
            <a:r>
              <a:rPr lang="cs-CZ" dirty="0" smtClean="0"/>
              <a:t> a představitelem </a:t>
            </a:r>
            <a:r>
              <a:rPr lang="cs-CZ" dirty="0" smtClean="0">
                <a:hlinkClick r:id="rId3"/>
              </a:rPr>
              <a:t>primátor</a:t>
            </a:r>
            <a:r>
              <a:rPr lang="cs-CZ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Od 1. 7. 2001 je Praha členěna na 22 správních obvodů a 57 městských částí.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Každá městská část je spravována starostou a zastupitelstvem.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3" descr="mc_s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547688"/>
            <a:ext cx="813435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lidská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Nejlidnatější město ČR.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Dnes již multikulturní město s početnými národnostními menšinami.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Slováci, Rusové, Vietnamci, Srbové, Chorvati.</a:t>
            </a:r>
          </a:p>
          <a:p>
            <a:pPr marL="886968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/>
              <a:t>Zajímavostí je jeden z nejnižších podílů romské populace v porovnání s ostatními kraji.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Praha má vysokou míru migrace.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Historické postavení zabírá židovská komunita, včetně židovského města.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 Praze žije přibližně 2000 bezdomovců.</a:t>
            </a:r>
            <a:endParaRPr lang="cs-CZ" dirty="0"/>
          </a:p>
        </p:txBody>
      </p:sp>
      <p:pic>
        <p:nvPicPr>
          <p:cNvPr id="19459" name="Obrázek 3" descr="o-praze-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116013" y="260350"/>
            <a:ext cx="7853362" cy="6264275"/>
            <a:chOff x="1115616" y="260648"/>
            <a:chExt cx="7853114" cy="6264696"/>
          </a:xfrm>
        </p:grpSpPr>
        <p:sp>
          <p:nvSpPr>
            <p:cNvPr id="6" name="Obdélník 5"/>
            <p:cNvSpPr/>
            <p:nvPr/>
          </p:nvSpPr>
          <p:spPr>
            <a:xfrm>
              <a:off x="1115616" y="260648"/>
              <a:ext cx="7848352" cy="62646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aphicFrame>
          <p:nvGraphicFramePr>
            <p:cNvPr id="5" name="Graf 4"/>
            <p:cNvGraphicFramePr/>
            <p:nvPr/>
          </p:nvGraphicFramePr>
          <p:xfrm>
            <a:off x="1115616" y="1700808"/>
            <a:ext cx="7853114" cy="32379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hospodářská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Praha se jako jediná z regionů ČR řadí mezi hospodářsky vyspělé a významné evropské regiony.</a:t>
            </a:r>
          </a:p>
          <a:p>
            <a:pPr lvl="2"/>
            <a:r>
              <a:rPr lang="cs-CZ" smtClean="0"/>
              <a:t>Dle agentury </a:t>
            </a:r>
            <a:r>
              <a:rPr lang="cs-CZ" smtClean="0">
                <a:hlinkClick r:id="rId2"/>
              </a:rPr>
              <a:t>Eurostat</a:t>
            </a:r>
            <a:r>
              <a:rPr lang="cs-CZ" smtClean="0"/>
              <a:t> je Praha 5. nejbohatší město v EU.</a:t>
            </a:r>
          </a:p>
          <a:p>
            <a:r>
              <a:rPr lang="cs-CZ" smtClean="0"/>
              <a:t>Sídlí zde významné české i zahraniční firmy.</a:t>
            </a:r>
          </a:p>
          <a:p>
            <a:r>
              <a:rPr lang="cs-CZ" smtClean="0"/>
              <a:t>Praha vytváří ¼  celostátního hrubého domácího produktu (</a:t>
            </a:r>
            <a:r>
              <a:rPr lang="cs-CZ" smtClean="0">
                <a:hlinkClick r:id="rId3"/>
              </a:rPr>
              <a:t>HDP</a:t>
            </a:r>
            <a:r>
              <a:rPr lang="cs-CZ" smtClean="0"/>
              <a:t>).</a:t>
            </a:r>
          </a:p>
        </p:txBody>
      </p:sp>
      <p:pic>
        <p:nvPicPr>
          <p:cNvPr id="20483" name="Obrázek 3" descr="o-praze-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Praha - dopravní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Praha je významnou mezinárodní i vnitrostátní dopravní křižovatkou.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Paprsčitá síť silnic včetně dálnic.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Železnice do všech směrů, včetně napojení na koridory.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Mezinárodní a stále významnější letiště Václava Havla (</a:t>
            </a:r>
            <a:r>
              <a:rPr lang="cs-CZ" dirty="0" smtClean="0">
                <a:hlinkClick r:id="rId2"/>
              </a:rPr>
              <a:t>Prague </a:t>
            </a:r>
            <a:r>
              <a:rPr lang="cs-CZ" dirty="0" err="1" smtClean="0">
                <a:hlinkClick r:id="rId2"/>
              </a:rPr>
              <a:t>Vaclav</a:t>
            </a:r>
            <a:r>
              <a:rPr lang="cs-CZ" dirty="0" smtClean="0">
                <a:hlinkClick r:id="rId2"/>
              </a:rPr>
              <a:t> Havel </a:t>
            </a:r>
            <a:r>
              <a:rPr lang="cs-CZ" dirty="0" err="1" smtClean="0">
                <a:hlinkClick r:id="rId2"/>
              </a:rPr>
              <a:t>Airport</a:t>
            </a:r>
            <a:r>
              <a:rPr lang="cs-CZ" dirty="0" smtClean="0"/>
              <a:t>).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Lodní doprava na Vltavě.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Fungující systém městské hromadné dopravy (</a:t>
            </a:r>
            <a:r>
              <a:rPr lang="cs-CZ" dirty="0" smtClean="0">
                <a:hlinkClick r:id="rId3"/>
              </a:rPr>
              <a:t>DPP</a:t>
            </a:r>
            <a:r>
              <a:rPr lang="cs-CZ" dirty="0" smtClean="0"/>
              <a:t>) a integrovaný dopravní systém (</a:t>
            </a:r>
            <a:r>
              <a:rPr lang="cs-CZ" dirty="0" smtClean="0">
                <a:hlinkClick r:id="rId4"/>
              </a:rPr>
              <a:t>PID</a:t>
            </a:r>
            <a:r>
              <a:rPr lang="cs-CZ" dirty="0" smtClean="0"/>
              <a:t>).</a:t>
            </a:r>
          </a:p>
        </p:txBody>
      </p:sp>
      <p:pic>
        <p:nvPicPr>
          <p:cNvPr id="21507" name="Obrázek 3" descr="o-praze-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26035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</TotalTime>
  <Words>506</Words>
  <Application>Microsoft Office PowerPoint</Application>
  <PresentationFormat>Předvádění na obrazovce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6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Gill Sans MT</vt:lpstr>
      <vt:lpstr>Arial</vt:lpstr>
      <vt:lpstr>Wingdings 2</vt:lpstr>
      <vt:lpstr>Verdana</vt:lpstr>
      <vt:lpstr>Calibri</vt:lpstr>
      <vt:lpstr>Slunovrat</vt:lpstr>
      <vt:lpstr>Slunovrat</vt:lpstr>
      <vt:lpstr>Slunovrat</vt:lpstr>
      <vt:lpstr>Slunovrat</vt:lpstr>
      <vt:lpstr>Slunovrat</vt:lpstr>
      <vt:lpstr>Slunovrat</vt:lpstr>
      <vt:lpstr>PRAHA</vt:lpstr>
      <vt:lpstr>Praha - základní</vt:lpstr>
      <vt:lpstr>Praha - historická</vt:lpstr>
      <vt:lpstr>Praha - geografická</vt:lpstr>
      <vt:lpstr>Praha - administrativní</vt:lpstr>
      <vt:lpstr>Snímek 6</vt:lpstr>
      <vt:lpstr>Praha - lidská</vt:lpstr>
      <vt:lpstr>Praha - hospodářská</vt:lpstr>
      <vt:lpstr>Praha - dopravní</vt:lpstr>
      <vt:lpstr>Praha - institucionální</vt:lpstr>
      <vt:lpstr>Praha - turistická</vt:lpstr>
      <vt:lpstr>Snímek 12</vt:lpstr>
      <vt:lpstr>Praha - zajímavá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PRAHA</dc:title>
  <dc:creator>Karel Malík</dc:creator>
  <cp:lastModifiedBy>JV</cp:lastModifiedBy>
  <cp:revision>6</cp:revision>
  <dcterms:created xsi:type="dcterms:W3CDTF">2011-02-20T18:14:21Z</dcterms:created>
  <dcterms:modified xsi:type="dcterms:W3CDTF">2020-05-22T14:06:43Z</dcterms:modified>
</cp:coreProperties>
</file>