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168FD94-FC30-4F7F-805F-B9E54047BFC2}" type="datetimeFigureOut">
              <a:rPr lang="cs-CZ"/>
              <a:pPr>
                <a:defRPr/>
              </a:pPr>
              <a:t>2.4.2012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8D15959-574B-472A-B687-C58796002E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B75441-62A5-43E1-993F-27FAAEA0906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B45D05-511A-4F3B-929D-6AC6C70B7E5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76104E-7704-49ED-A3DC-5EDB61D3656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8E268D-9880-489C-81A8-AB1E7E0051C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A0BA6D-EF01-4345-9C19-8D0EDBD0A80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F58F65-3201-4F28-80AB-D0B5F4B68C2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FD86C2-981B-4677-ABC3-5F30223C59D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66C226-0D09-4D68-BF4E-81A3B3968A5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C167FC-DB30-4FE6-8C6F-35FC0120DC5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1B50EE-278A-4DA1-A039-C4D34A24D1CD}" type="datetimeFigureOut">
              <a:rPr lang="cs-CZ"/>
              <a:pPr>
                <a:defRPr/>
              </a:pPr>
              <a:t>2.4.2012</a:t>
            </a:fld>
            <a:endParaRPr lang="cs-CZ"/>
          </a:p>
        </p:txBody>
      </p:sp>
      <p:sp>
        <p:nvSpPr>
          <p:cNvPr id="7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946F56-6ADE-4048-8AEE-6F2A6621E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20499-AE78-40C7-92A7-DB37268AE87D}" type="datetimeFigureOut">
              <a:rPr lang="cs-CZ"/>
              <a:pPr>
                <a:defRPr/>
              </a:pPr>
              <a:t>2.4.2012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BF161-AF50-405D-AD09-7862B40F34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6CD0B-5E0C-4878-9CF8-A71391F41986}" type="datetimeFigureOut">
              <a:rPr lang="cs-CZ"/>
              <a:pPr>
                <a:defRPr/>
              </a:pPr>
              <a:t>2.4.2012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58E35-E851-47AE-8BFD-D9AD534CDE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4D42A-1E13-4B1E-A604-7E274342B7E8}" type="datetimeFigureOut">
              <a:rPr lang="cs-CZ"/>
              <a:pPr>
                <a:defRPr/>
              </a:pPr>
              <a:t>2.4.2012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8ACB3-DA3A-477C-AA81-2864E75D7C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F28EC5-446C-4E29-9DD7-4ADF7A26AA4E}" type="datetimeFigureOut">
              <a:rPr lang="cs-CZ"/>
              <a:pPr>
                <a:defRPr/>
              </a:pPr>
              <a:t>2.4.2012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7F3825-EF32-41D0-ADAB-49B394F411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0BBEC-9C7D-4B99-9B13-6A10869B7AB6}" type="datetimeFigureOut">
              <a:rPr lang="cs-CZ"/>
              <a:pPr>
                <a:defRPr/>
              </a:pPr>
              <a:t>2.4.2012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BA347-5935-4B21-809A-ACF76D93F3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AC0396-5319-4443-94C3-5645B2758481}" type="datetimeFigureOut">
              <a:rPr lang="cs-CZ"/>
              <a:pPr>
                <a:defRPr/>
              </a:pPr>
              <a:t>2.4.2012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52F075-D117-4A75-BD28-2B7CE3435B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AB458-C054-4B2A-894A-09D2F615E56D}" type="datetimeFigureOut">
              <a:rPr lang="cs-CZ"/>
              <a:pPr>
                <a:defRPr/>
              </a:pPr>
              <a:t>2.4.2012</a:t>
            </a:fld>
            <a:endParaRPr lang="cs-CZ"/>
          </a:p>
        </p:txBody>
      </p:sp>
      <p:sp>
        <p:nvSpPr>
          <p:cNvPr id="4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6C12C-78CE-4432-B934-E85B4EF1A8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bdélník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FD0335-C06C-4394-976F-BDDEE37626E8}" type="datetimeFigureOut">
              <a:rPr lang="cs-CZ"/>
              <a:pPr>
                <a:defRPr/>
              </a:pPr>
              <a:t>2.4.2012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3DC244-E158-474E-BB46-9C057E5255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1099FA-0C0A-4215-B7E3-A119D8613F5A}" type="datetimeFigureOut">
              <a:rPr lang="cs-CZ"/>
              <a:pPr>
                <a:defRPr/>
              </a:pPr>
              <a:t>2.4.2012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B464BF-FE12-41E2-A626-01930E2B1C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Vývojový diagram: postup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ývojový diagram: postup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84AF00-96CC-46DB-A2AC-3A81EC766F4F}" type="datetimeFigureOut">
              <a:rPr lang="cs-CZ"/>
              <a:pPr>
                <a:defRPr/>
              </a:pPr>
              <a:t>2.4.2012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6EA9EA-D04B-4F85-ABAB-E122201668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3FE174-089E-48A9-A623-BFDB60EC50A7}" type="datetimeFigureOut">
              <a:rPr lang="cs-CZ"/>
              <a:pPr>
                <a:defRPr/>
              </a:pPr>
              <a:t>2.4.2012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BF70FD57-FF5E-4C78-9B48-4B7CA8DF78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34" r:id="rId5"/>
    <p:sldLayoutId id="2147483729" r:id="rId6"/>
    <p:sldLayoutId id="2147483735" r:id="rId7"/>
    <p:sldLayoutId id="2147483736" r:id="rId8"/>
    <p:sldLayoutId id="2147483737" r:id="rId9"/>
    <p:sldLayoutId id="2147483728" r:id="rId10"/>
    <p:sldLayoutId id="2147483727" r:id="rId11"/>
  </p:sldLayoutIdLst>
  <p:transition>
    <p:pull dir="d"/>
  </p:transition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flipV="1">
            <a:off x="685800" y="6480175"/>
            <a:ext cx="4749800" cy="444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flipV="1">
            <a:off x="1371600" y="6811963"/>
            <a:ext cx="5792788" cy="46037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549275"/>
            <a:ext cx="6249987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11188" y="2276475"/>
          <a:ext cx="7129462" cy="39544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28792"/>
              </a:tblGrid>
              <a:tr h="1014836">
                <a:tc>
                  <a:txBody>
                    <a:bodyPr/>
                    <a:lstStyle/>
                    <a:p>
                      <a:pPr algn="l"/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Název</a:t>
                      </a:r>
                      <a:r>
                        <a:rPr lang="cs-CZ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školy: 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Základní škola a Mateřská škola při dětské léčebně, Janské Lázně, Horní promenáda 268</a:t>
                      </a:r>
                    </a:p>
                  </a:txBody>
                  <a:tcPr/>
                </a:tc>
              </a:tr>
              <a:tr h="646392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Autor: 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Mgr. Milena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Hainišová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cs-CZ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Datum: </a:t>
                      </a:r>
                      <a:r>
                        <a:rPr lang="cs-CZ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23.3.2012</a:t>
                      </a:r>
                    </a:p>
                  </a:txBody>
                  <a:tcPr/>
                </a:tc>
              </a:tr>
              <a:tr h="646392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Název: 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VY_32_INOVACE_19_DĚJEPIS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6392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Téma: </a:t>
                      </a:r>
                      <a:r>
                        <a:rPr lang="cs-CZ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Středověk – Třicetiletá válka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r>
                        <a:rPr lang="cs-CZ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Ročník: 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cs-CZ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6392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Číslo projektu: </a:t>
                      </a:r>
                      <a:r>
                        <a:rPr lang="cs-CZ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CZ.1.07/1.4.00/21.2979</a:t>
                      </a:r>
                      <a:endParaRPr lang="cs-CZ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Třicetiletá válka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u="sng" smtClean="0"/>
              <a:t>Trvání</a:t>
            </a:r>
            <a:r>
              <a:rPr lang="cs-CZ" smtClean="0"/>
              <a:t>: 1618-1648</a:t>
            </a:r>
          </a:p>
          <a:p>
            <a:pPr>
              <a:buFont typeface="Wingdings 2" pitchFamily="18" charset="2"/>
              <a:buNone/>
            </a:pPr>
            <a:r>
              <a:rPr lang="cs-CZ" u="sng" smtClean="0"/>
              <a:t>Válčící strany</a:t>
            </a:r>
            <a:r>
              <a:rPr lang="cs-CZ" smtClean="0"/>
              <a:t>: </a:t>
            </a:r>
            <a:r>
              <a:rPr lang="cs-CZ" b="1" smtClean="0"/>
              <a:t>katolická Liga </a:t>
            </a:r>
            <a:r>
              <a:rPr lang="cs-CZ" sz="2400" smtClean="0"/>
              <a:t>(Habsburkové)</a:t>
            </a:r>
            <a:endParaRPr lang="cs-CZ" sz="2400" b="1" smtClean="0"/>
          </a:p>
          <a:p>
            <a:pPr>
              <a:buFont typeface="Wingdings 2" pitchFamily="18" charset="2"/>
              <a:buNone/>
            </a:pPr>
            <a:r>
              <a:rPr lang="cs-CZ" sz="2000" b="1" smtClean="0"/>
              <a:t>                                      </a:t>
            </a:r>
            <a:endParaRPr lang="cs-CZ" sz="2000" smtClean="0"/>
          </a:p>
          <a:p>
            <a:pPr>
              <a:buFont typeface="Wingdings 2" pitchFamily="18" charset="2"/>
              <a:buNone/>
            </a:pPr>
            <a:r>
              <a:rPr lang="cs-CZ" smtClean="0"/>
              <a:t>                     </a:t>
            </a:r>
            <a:r>
              <a:rPr lang="cs-CZ" b="1" smtClean="0"/>
              <a:t>protestanská Unie  </a:t>
            </a:r>
          </a:p>
          <a:p>
            <a:pPr>
              <a:buFont typeface="Wingdings 2" pitchFamily="18" charset="2"/>
              <a:buNone/>
            </a:pPr>
            <a:r>
              <a:rPr lang="cs-CZ" sz="2400" smtClean="0"/>
              <a:t>                                                  (protestanské státy     </a:t>
            </a:r>
          </a:p>
          <a:p>
            <a:pPr>
              <a:buFont typeface="Wingdings 2" pitchFamily="18" charset="2"/>
              <a:buNone/>
            </a:pPr>
            <a:r>
              <a:rPr lang="cs-CZ" sz="2400" smtClean="0"/>
              <a:t>                                                   římskoněmecké říše)</a:t>
            </a:r>
          </a:p>
          <a:p>
            <a:pPr>
              <a:buFont typeface="Wingdings 2" pitchFamily="18" charset="2"/>
              <a:buNone/>
            </a:pPr>
            <a:r>
              <a:rPr lang="cs-CZ" u="sng" smtClean="0"/>
              <a:t>Charakter války</a:t>
            </a:r>
            <a:r>
              <a:rPr lang="cs-CZ" smtClean="0"/>
              <a:t>: náboženská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                           mocenská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</p:txBody>
      </p:sp>
      <p:sp>
        <p:nvSpPr>
          <p:cNvPr id="4" name="Násobení 3"/>
          <p:cNvSpPr/>
          <p:nvPr/>
        </p:nvSpPr>
        <p:spPr>
          <a:xfrm>
            <a:off x="4356100" y="2492375"/>
            <a:ext cx="914400" cy="6985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cs-CZ" u="sng" smtClean="0"/>
              <a:t>Průběh války: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1. Česko-falcká                 (1618 -1623)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2. Dánská                          (1625 -1629)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3. Švédská                        (1630 -1635)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4. Švédsko-francouzská    (1635 -1648)</a:t>
            </a:r>
          </a:p>
          <a:p>
            <a:pPr>
              <a:buFont typeface="Wingdings 2" pitchFamily="18" charset="2"/>
              <a:buNone/>
            </a:pPr>
            <a:r>
              <a:rPr lang="cs-CZ" u="sng" smtClean="0"/>
              <a:t>Ukončení války: 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  V roce 1648 byla válka ukončena vestfálským mírem.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cs-CZ" sz="2000" smtClean="0"/>
              <a:t>Mapa třicetileté </a:t>
            </a:r>
          </a:p>
          <a:p>
            <a:pPr marL="80963" indent="0">
              <a:buFont typeface="Wingdings 2" pitchFamily="18" charset="2"/>
              <a:buNone/>
            </a:pPr>
            <a:r>
              <a:rPr lang="cs-CZ" sz="2000" smtClean="0"/>
              <a:t>války:</a:t>
            </a:r>
          </a:p>
        </p:txBody>
      </p:sp>
      <p:pic>
        <p:nvPicPr>
          <p:cNvPr id="20483" name="Picture 2" descr="C:\Users\Milena\Desktop\30 letá vál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5988" y="231775"/>
            <a:ext cx="5688012" cy="662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u="sng" dirty="0" smtClean="0"/>
              <a:t>Výsledky války</a:t>
            </a:r>
            <a:r>
              <a:rPr lang="cs-CZ" dirty="0" smtClean="0"/>
              <a:t>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Největší evropský konflikt té doby.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Hospodářský úpadek států.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Úbytek obyvatelstva.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Habsburkové pozice neztratili, ale nová území nezískali.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Švédsko posílilo své pozice.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Nizozemí získalo plnou nezávislost na Španělsku.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Německé státy posílily svoje pozice.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Francie se stala nejvýznamnějším evropským státem.</a:t>
            </a:r>
            <a:endParaRPr lang="cs-CZ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>
          <a:xfrm>
            <a:off x="1258888" y="1412875"/>
            <a:ext cx="7499350" cy="4800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Významnou postavou  třicetileté války byl český šlechtic Albrecht z Valdštejna.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r>
              <a:rPr lang="cs-CZ" smtClean="0"/>
              <a:t>Snažil se z války vytěžit pro sebe. </a:t>
            </a:r>
          </a:p>
        </p:txBody>
      </p:sp>
      <p:pic>
        <p:nvPicPr>
          <p:cNvPr id="24579" name="Picture 2" descr="C:\Users\Milena\Desktop\albrech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2636838"/>
            <a:ext cx="2103438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V roce 1634 byl v Chebu na příkaz Habsburků zavražděn.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</p:txBody>
      </p:sp>
      <p:pic>
        <p:nvPicPr>
          <p:cNvPr id="26627" name="Picture 2" descr="C:\Users\Milena\Desktop\zavraždění valdštej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2565400"/>
            <a:ext cx="6264275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Zdroj: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Vlastní tvorba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Citace: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Soubor:Map </a:t>
            </a:r>
            <a:r>
              <a:rPr lang="cs-CZ" dirty="0" err="1" smtClean="0"/>
              <a:t>Thirty</a:t>
            </a:r>
            <a:r>
              <a:rPr lang="cs-CZ" dirty="0" smtClean="0"/>
              <a:t> </a:t>
            </a:r>
            <a:r>
              <a:rPr lang="cs-CZ" dirty="0" err="1" smtClean="0"/>
              <a:t>Years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cs.svg</a:t>
            </a:r>
            <a:r>
              <a:rPr lang="cs-CZ" dirty="0" smtClean="0"/>
              <a:t>. In </a:t>
            </a:r>
            <a:r>
              <a:rPr lang="cs-CZ" i="1" dirty="0" err="1" smtClean="0"/>
              <a:t>Wikipedia</a:t>
            </a:r>
            <a:r>
              <a:rPr lang="cs-CZ" i="1" dirty="0" smtClean="0"/>
              <a:t> 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 [online]. St. </a:t>
            </a:r>
            <a:r>
              <a:rPr lang="cs-CZ" dirty="0" err="1" smtClean="0"/>
              <a:t>Petersburg</a:t>
            </a:r>
            <a:r>
              <a:rPr lang="cs-CZ" dirty="0" smtClean="0"/>
              <a:t> (Florida) : </a:t>
            </a:r>
            <a:r>
              <a:rPr lang="cs-CZ" dirty="0" err="1" smtClean="0"/>
              <a:t>Wikipedia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5.2. 2008 [cit. 2012-01-01]. Dostupné z WWW: &lt;http://cs.wikipedia.org/wiki/Soubor:Map_Thirty_Years_War_cs.svg&gt;.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Soubor:Albrecht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waldstein.jpg</a:t>
            </a:r>
            <a:r>
              <a:rPr lang="cs-CZ" dirty="0" smtClean="0"/>
              <a:t>. In </a:t>
            </a:r>
            <a:r>
              <a:rPr lang="cs-CZ" i="1" dirty="0" err="1" smtClean="0"/>
              <a:t>Wikipedia</a:t>
            </a:r>
            <a:r>
              <a:rPr lang="cs-CZ" i="1" dirty="0" smtClean="0"/>
              <a:t> 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 [online]. St. </a:t>
            </a:r>
            <a:r>
              <a:rPr lang="cs-CZ" dirty="0" err="1" smtClean="0"/>
              <a:t>Petersburg</a:t>
            </a:r>
            <a:r>
              <a:rPr lang="cs-CZ" dirty="0" smtClean="0"/>
              <a:t> (Florida) : </a:t>
            </a:r>
            <a:r>
              <a:rPr lang="cs-CZ" dirty="0" err="1" smtClean="0"/>
              <a:t>Wikipedia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20.11. 2004 [cit. 2012-01-01]. Dostupné z WWW: &lt;http://cs.wikipedia.org/wiki/Soubor:Albrecht_von_waldstein.jpg&gt;.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Soubor:</a:t>
            </a:r>
            <a:r>
              <a:rPr lang="cs-CZ" dirty="0" err="1" smtClean="0"/>
              <a:t>Ermordung</a:t>
            </a:r>
            <a:r>
              <a:rPr lang="cs-CZ" dirty="0" smtClean="0"/>
              <a:t>-</a:t>
            </a:r>
            <a:r>
              <a:rPr lang="cs-CZ" dirty="0" err="1" smtClean="0"/>
              <a:t>wallensteins</a:t>
            </a:r>
            <a:r>
              <a:rPr lang="cs-CZ" dirty="0" smtClean="0"/>
              <a:t>-in-</a:t>
            </a:r>
            <a:r>
              <a:rPr lang="cs-CZ" dirty="0" err="1" smtClean="0"/>
              <a:t>eger</a:t>
            </a:r>
            <a:r>
              <a:rPr lang="cs-CZ" dirty="0" smtClean="0"/>
              <a:t>-</a:t>
            </a:r>
            <a:r>
              <a:rPr lang="cs-CZ" dirty="0" err="1" smtClean="0"/>
              <a:t>anonymer</a:t>
            </a:r>
            <a:r>
              <a:rPr lang="cs-CZ" dirty="0" smtClean="0"/>
              <a:t>-</a:t>
            </a:r>
            <a:r>
              <a:rPr lang="cs-CZ" dirty="0" err="1" smtClean="0"/>
              <a:t>kupferstich</a:t>
            </a:r>
            <a:r>
              <a:rPr lang="cs-CZ" dirty="0" smtClean="0"/>
              <a:t> 1-640x370.jpg. In </a:t>
            </a:r>
            <a:r>
              <a:rPr lang="cs-CZ" i="1" dirty="0" err="1" smtClean="0"/>
              <a:t>Wikipedia</a:t>
            </a:r>
            <a:r>
              <a:rPr lang="cs-CZ" i="1" dirty="0" smtClean="0"/>
              <a:t> 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 [online]. St. </a:t>
            </a:r>
            <a:r>
              <a:rPr lang="cs-CZ" dirty="0" err="1" smtClean="0"/>
              <a:t>Petersburg</a:t>
            </a:r>
            <a:r>
              <a:rPr lang="cs-CZ" dirty="0" smtClean="0"/>
              <a:t> (Florida) : </a:t>
            </a:r>
            <a:r>
              <a:rPr lang="cs-CZ" dirty="0" err="1" smtClean="0"/>
              <a:t>Wikipedia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8.1. 2005 [cit. 2012-01-01]. Dostupné z WWW: &lt;http://cs.wikipedia.org/wiki/Soubor:Ermordung-wallensteins-in-eger-anonymer-kupferstich_1-640x370.jpg&gt;.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Anotace: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Žáci se seznámí s příčinami, průběhem a výsledky třicetileté války. Uvědomí si roli našeho území v tomto evropském konfliktu.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</TotalTime>
  <Words>252</Words>
  <Application>Microsoft Office PowerPoint</Application>
  <PresentationFormat>Předvádění na obrazovce (4:3)</PresentationFormat>
  <Paragraphs>60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9</vt:i4>
      </vt:variant>
    </vt:vector>
  </HeadingPairs>
  <TitlesOfParts>
    <vt:vector size="22" baseType="lpstr">
      <vt:lpstr>Gill Sans MT</vt:lpstr>
      <vt:lpstr>Arial</vt:lpstr>
      <vt:lpstr>Wingdings 2</vt:lpstr>
      <vt:lpstr>Verdana</vt:lpstr>
      <vt:lpstr>Calibri</vt:lpstr>
      <vt:lpstr>Times New Roman</vt:lpstr>
      <vt:lpstr>Slunovrat</vt:lpstr>
      <vt:lpstr>Slunovrat</vt:lpstr>
      <vt:lpstr>Slunovrat</vt:lpstr>
      <vt:lpstr>Slunovrat</vt:lpstr>
      <vt:lpstr>Slunovrat</vt:lpstr>
      <vt:lpstr>Slunovrat</vt:lpstr>
      <vt:lpstr>Slunovrat</vt:lpstr>
      <vt:lpstr>Snímek 1</vt:lpstr>
      <vt:lpstr>Třicetiletá válka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Milena</dc:creator>
  <cp:lastModifiedBy>SlamovaLi</cp:lastModifiedBy>
  <cp:revision>11</cp:revision>
  <dcterms:created xsi:type="dcterms:W3CDTF">2012-01-01T14:01:36Z</dcterms:created>
  <dcterms:modified xsi:type="dcterms:W3CDTF">2012-04-02T08:43:46Z</dcterms:modified>
</cp:coreProperties>
</file>