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921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293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43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352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376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805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88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9188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067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620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563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1B78-2F3C-40FE-8385-A746DEE3A521}" type="datetimeFigureOut">
              <a:rPr lang="cs-CZ" smtClean="0"/>
              <a:pPr/>
              <a:t>19.6.2013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BA03-901F-4325-83E8-DE933C6AC8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748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entral_Bohemia_districts.png" TargetMode="External"/><Relationship Id="rId2" Type="http://schemas.openxmlformats.org/officeDocument/2006/relationships/hyperlink" Target="http://cs.wikipedia.org/wiki/Soubor:2004_Stredocesky_kraj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iki/Soubor:Krivoklat_castle_01.jpg" TargetMode="External"/><Relationship Id="rId4" Type="http://schemas.openxmlformats.org/officeDocument/2006/relationships/hyperlink" Target="http://cs.wikipedia.org/wiki/Soubor:Burgkarlstein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4744" y="260648"/>
            <a:ext cx="5943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59610"/>
            <a:ext cx="10191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7954272"/>
              </p:ext>
            </p:extLst>
          </p:nvPr>
        </p:nvGraphicFramePr>
        <p:xfrm>
          <a:off x="1043608" y="2078856"/>
          <a:ext cx="6936432" cy="250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888432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školy: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Základní škola, Hradec Králové</a:t>
                      </a:r>
                    </a:p>
                    <a:p>
                      <a:pPr algn="ctr"/>
                      <a:r>
                        <a:rPr lang="cs-CZ" dirty="0" smtClean="0"/>
                        <a:t>Milady</a:t>
                      </a:r>
                      <a:r>
                        <a:rPr lang="cs-CZ" baseline="0" dirty="0" smtClean="0"/>
                        <a:t> Horákové 258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Mgr. Lukáš </a:t>
                      </a:r>
                      <a:r>
                        <a:rPr lang="cs-CZ" dirty="0" err="1" smtClean="0"/>
                        <a:t>Dubrovský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VY_32_INOVACE_08_03A_Středočeský</a:t>
                      </a:r>
                      <a:r>
                        <a:rPr lang="cs-CZ" sz="1600" baseline="0" dirty="0" smtClean="0"/>
                        <a:t> kraj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Téma: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Zeměpis České republiky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Registrační číslo projektu: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CZ.1.07/1.4 .00/21.2575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 projektu: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EU peníze školám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1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3716017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Turistická místa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5921" y="1412776"/>
            <a:ext cx="3193951" cy="483209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Svatý Jan pod Skalou</a:t>
            </a:r>
          </a:p>
          <a:p>
            <a:r>
              <a:rPr lang="cs-CZ" sz="2800" dirty="0" smtClean="0"/>
              <a:t>Karlštejn</a:t>
            </a:r>
          </a:p>
          <a:p>
            <a:r>
              <a:rPr lang="cs-CZ" sz="2800" dirty="0" smtClean="0"/>
              <a:t>Křivoklát</a:t>
            </a:r>
          </a:p>
          <a:p>
            <a:r>
              <a:rPr lang="cs-CZ" sz="2800" dirty="0" smtClean="0"/>
              <a:t>Koněpruské jeskyně</a:t>
            </a:r>
          </a:p>
          <a:p>
            <a:r>
              <a:rPr lang="cs-CZ" sz="2800" dirty="0" smtClean="0"/>
              <a:t>Konopiště</a:t>
            </a:r>
          </a:p>
          <a:p>
            <a:r>
              <a:rPr lang="cs-CZ" sz="2800" dirty="0" smtClean="0"/>
              <a:t>Kutná Hora</a:t>
            </a:r>
          </a:p>
          <a:p>
            <a:r>
              <a:rPr lang="cs-CZ" sz="2800" dirty="0" smtClean="0"/>
              <a:t>Okoř</a:t>
            </a:r>
          </a:p>
          <a:p>
            <a:r>
              <a:rPr lang="cs-CZ" sz="2800" dirty="0" smtClean="0"/>
              <a:t>Poděbrady</a:t>
            </a:r>
          </a:p>
          <a:p>
            <a:r>
              <a:rPr lang="cs-CZ" sz="2800" dirty="0" smtClean="0"/>
              <a:t>Sázava</a:t>
            </a:r>
          </a:p>
          <a:p>
            <a:r>
              <a:rPr lang="cs-CZ" sz="2800" dirty="0" smtClean="0"/>
              <a:t>Český Šternberk</a:t>
            </a:r>
          </a:p>
          <a:p>
            <a:r>
              <a:rPr lang="cs-CZ" sz="2800" dirty="0" smtClean="0"/>
              <a:t>Lidice</a:t>
            </a:r>
            <a:endParaRPr lang="cs-CZ" sz="2800" dirty="0"/>
          </a:p>
        </p:txBody>
      </p:sp>
      <p:pic>
        <p:nvPicPr>
          <p:cNvPr id="3074" name="Picture 2" descr="Soubor:Burgkarlstein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8744" y="4356"/>
            <a:ext cx="3235074" cy="313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80112" y="3140968"/>
            <a:ext cx="61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Obr. 3</a:t>
            </a:r>
            <a:endParaRPr lang="cs-CZ" sz="1400" dirty="0"/>
          </a:p>
        </p:txBody>
      </p:sp>
      <p:pic>
        <p:nvPicPr>
          <p:cNvPr id="3076" name="Picture 4" descr="Soubor:Krivoklat castle 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46653"/>
            <a:ext cx="4421817" cy="307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499992" y="6525344"/>
            <a:ext cx="61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Obr. 4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4733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0005" y="275875"/>
            <a:ext cx="2775760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Zdroje obrázků: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0005" y="1196752"/>
            <a:ext cx="86966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Obr. 1: </a:t>
            </a:r>
            <a:r>
              <a:rPr lang="cs-CZ" sz="1050" dirty="0"/>
              <a:t>AUTOR NEUVEDEN. </a:t>
            </a:r>
            <a:r>
              <a:rPr lang="cs-CZ" sz="1050" i="1" dirty="0"/>
              <a:t>Wikipedia.org</a:t>
            </a:r>
            <a:r>
              <a:rPr lang="cs-CZ" sz="1050" dirty="0"/>
              <a:t> [online]. [cit. </a:t>
            </a:r>
            <a:r>
              <a:rPr lang="cs-CZ" sz="1050" dirty="0" smtClean="0"/>
              <a:t>5.4.2013</a:t>
            </a:r>
            <a:r>
              <a:rPr lang="cs-CZ" sz="1050" dirty="0"/>
              <a:t>]. Dostupný na WWW: </a:t>
            </a:r>
            <a:r>
              <a:rPr lang="cs-CZ" sz="1050" dirty="0">
                <a:hlinkClick r:id="rId2"/>
              </a:rPr>
              <a:t>http://</a:t>
            </a:r>
            <a:r>
              <a:rPr lang="cs-CZ" sz="1050" dirty="0" smtClean="0">
                <a:hlinkClick r:id="rId2"/>
              </a:rPr>
              <a:t>cs.wikipedia.org/wiki/Soubor:2004_Stredocesky_kraj.PNG</a:t>
            </a:r>
            <a:endParaRPr lang="cs-CZ" sz="1050" dirty="0" smtClean="0"/>
          </a:p>
          <a:p>
            <a:r>
              <a:rPr lang="cs-CZ" sz="1050" dirty="0" smtClean="0"/>
              <a:t>Obr. 2: </a:t>
            </a:r>
            <a:r>
              <a:rPr lang="cs-CZ" sz="1050" dirty="0"/>
              <a:t>AUTOR NEUVEDEN. </a:t>
            </a:r>
            <a:r>
              <a:rPr lang="cs-CZ" sz="1050" i="1" dirty="0"/>
              <a:t>Wikipedia.org</a:t>
            </a:r>
            <a:r>
              <a:rPr lang="cs-CZ" sz="1050" dirty="0"/>
              <a:t> [online]. [cit. 5.4.2013]. Dostupný na WWW: </a:t>
            </a:r>
            <a:r>
              <a:rPr lang="cs-CZ" sz="1050" dirty="0">
                <a:hlinkClick r:id="rId3"/>
              </a:rPr>
              <a:t>http://</a:t>
            </a:r>
            <a:r>
              <a:rPr lang="cs-CZ" sz="1050" dirty="0" smtClean="0">
                <a:hlinkClick r:id="rId3"/>
              </a:rPr>
              <a:t>cs.wikipedia.org/wiki/Soubor:Central_Bohemia_districts.png</a:t>
            </a:r>
            <a:endParaRPr lang="cs-CZ" sz="1050" dirty="0" smtClean="0"/>
          </a:p>
          <a:p>
            <a:r>
              <a:rPr lang="cs-CZ" sz="1050" dirty="0" smtClean="0"/>
              <a:t>Obr. 3: </a:t>
            </a:r>
            <a:r>
              <a:rPr lang="cs-CZ" sz="1050" dirty="0"/>
              <a:t>AUTOR NEUVEDEN. </a:t>
            </a:r>
            <a:r>
              <a:rPr lang="cs-CZ" sz="1050" i="1" dirty="0"/>
              <a:t>Wikipedia.org</a:t>
            </a:r>
            <a:r>
              <a:rPr lang="cs-CZ" sz="1050" dirty="0"/>
              <a:t> [online]. [cit. </a:t>
            </a:r>
            <a:r>
              <a:rPr lang="cs-CZ" sz="1050" dirty="0" smtClean="0"/>
              <a:t>5.4.2013</a:t>
            </a:r>
            <a:r>
              <a:rPr lang="cs-CZ" sz="1050" dirty="0"/>
              <a:t>]. Dostupný na WWW: </a:t>
            </a:r>
            <a:r>
              <a:rPr lang="cs-CZ" sz="1050" dirty="0">
                <a:hlinkClick r:id="rId4"/>
              </a:rPr>
              <a:t>http://</a:t>
            </a:r>
            <a:r>
              <a:rPr lang="cs-CZ" sz="1050" dirty="0" smtClean="0">
                <a:hlinkClick r:id="rId4"/>
              </a:rPr>
              <a:t>cs.wikipedia.org/wiki/Soubor:Burgkarlstein02.jpg</a:t>
            </a:r>
            <a:endParaRPr lang="cs-CZ" sz="1050" dirty="0" smtClean="0"/>
          </a:p>
          <a:p>
            <a:r>
              <a:rPr lang="cs-CZ" sz="1050" dirty="0" smtClean="0"/>
              <a:t>Obr. 4: </a:t>
            </a:r>
            <a:r>
              <a:rPr lang="cs-CZ" sz="1050" dirty="0"/>
              <a:t>AUTOR NEUVEDEN. </a:t>
            </a:r>
            <a:r>
              <a:rPr lang="cs-CZ" sz="1050" i="1" dirty="0"/>
              <a:t>Wikipedia.org</a:t>
            </a:r>
            <a:r>
              <a:rPr lang="cs-CZ" sz="1050" dirty="0"/>
              <a:t> [online]. [cit. 5.4.2013]. Dostupný na WWW: </a:t>
            </a:r>
            <a:r>
              <a:rPr lang="cs-CZ" sz="1050" dirty="0">
                <a:hlinkClick r:id="rId5"/>
              </a:rPr>
              <a:t>http://</a:t>
            </a:r>
            <a:r>
              <a:rPr lang="cs-CZ" sz="1050" dirty="0" smtClean="0">
                <a:hlinkClick r:id="rId5"/>
              </a:rPr>
              <a:t>cs.wikipedia.org/wiki/Soubor:Krivoklat_castle_01.jpg</a:t>
            </a:r>
            <a:endParaRPr lang="cs-CZ" sz="1050" dirty="0" smtClean="0"/>
          </a:p>
        </p:txBody>
      </p:sp>
    </p:spTree>
    <p:extLst>
      <p:ext uri="{BB962C8B-B14F-4D97-AF65-F5344CB8AC3E}">
        <p14:creationId xmlns:p14="http://schemas.microsoft.com/office/powerpoint/2010/main" xmlns="" val="19515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615435" cy="397031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Anotace</a:t>
            </a:r>
          </a:p>
          <a:p>
            <a:endParaRPr lang="cs-CZ" dirty="0" smtClean="0"/>
          </a:p>
          <a:p>
            <a:r>
              <a:rPr lang="cs-CZ" dirty="0" smtClean="0"/>
              <a:t>Materiál je určen k seznámení se Středočeským krajem.</a:t>
            </a:r>
          </a:p>
          <a:p>
            <a:endParaRPr lang="cs-CZ" dirty="0" smtClean="0"/>
          </a:p>
          <a:p>
            <a:r>
              <a:rPr lang="cs-CZ" b="1" dirty="0" smtClean="0"/>
              <a:t>Očekávaný výstup:</a:t>
            </a:r>
          </a:p>
          <a:p>
            <a:r>
              <a:rPr lang="cs-CZ" dirty="0" smtClean="0"/>
              <a:t>Žák dokáže charakterizovat Středočeský kraj z hlediska povrchu, vodstva, měst, průmyslu </a:t>
            </a:r>
            <a:r>
              <a:rPr lang="cs-CZ" dirty="0" smtClean="0"/>
              <a:t>a</a:t>
            </a:r>
            <a:endParaRPr lang="cs-CZ" dirty="0" smtClean="0"/>
          </a:p>
          <a:p>
            <a:r>
              <a:rPr lang="cs-CZ" dirty="0" smtClean="0"/>
              <a:t>hospodářství. Bude znát nejvýznamnější turistické lokality. Dokáže popsat polohu kraje </a:t>
            </a:r>
          </a:p>
          <a:p>
            <a:r>
              <a:rPr lang="cs-CZ" dirty="0" smtClean="0"/>
              <a:t>v</a:t>
            </a:r>
            <a:r>
              <a:rPr lang="cs-CZ" dirty="0" smtClean="0"/>
              <a:t> rámci </a:t>
            </a:r>
            <a:r>
              <a:rPr lang="cs-CZ" dirty="0" smtClean="0"/>
              <a:t>České republiky.</a:t>
            </a:r>
          </a:p>
          <a:p>
            <a:endParaRPr lang="cs-CZ" dirty="0"/>
          </a:p>
          <a:p>
            <a:r>
              <a:rPr lang="cs-CZ" b="1" dirty="0" smtClean="0"/>
              <a:t>Datum tvorby: </a:t>
            </a: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2013</a:t>
            </a:r>
          </a:p>
          <a:p>
            <a:endParaRPr lang="cs-CZ" dirty="0"/>
          </a:p>
          <a:p>
            <a:r>
              <a:rPr lang="cs-CZ" b="1" dirty="0" smtClean="0"/>
              <a:t>Ověřeno ve výuce: </a:t>
            </a:r>
            <a:r>
              <a:rPr lang="cs-CZ" dirty="0"/>
              <a:t>8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841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8000" dirty="0" smtClean="0"/>
              <a:t>Středočeský kraj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xmlns="" val="26208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2004 Stredocesky kra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51229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57025" y="4581128"/>
            <a:ext cx="61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Obr. 1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57025" y="5229200"/>
            <a:ext cx="5005666" cy="107721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Poloha: </a:t>
            </a:r>
            <a:r>
              <a:rPr lang="cs-CZ" sz="3200" dirty="0" smtClean="0"/>
              <a:t>střední Čechy</a:t>
            </a:r>
          </a:p>
          <a:p>
            <a:r>
              <a:rPr lang="cs-CZ" sz="3200" b="1" dirty="0" smtClean="0"/>
              <a:t>Sídlo krajského úřadu: </a:t>
            </a:r>
            <a:r>
              <a:rPr lang="cs-CZ" sz="3200" dirty="0" smtClean="0"/>
              <a:t>Praha</a:t>
            </a:r>
          </a:p>
        </p:txBody>
      </p:sp>
    </p:spTree>
    <p:extLst>
      <p:ext uri="{BB962C8B-B14F-4D97-AF65-F5344CB8AC3E}">
        <p14:creationId xmlns:p14="http://schemas.microsoft.com/office/powerpoint/2010/main" xmlns="" val="33336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7328416" cy="535531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3600" b="1" u="sng" dirty="0" smtClean="0"/>
              <a:t>Základní údaje:</a:t>
            </a:r>
          </a:p>
          <a:p>
            <a:endParaRPr lang="cs-CZ" sz="3600" dirty="0"/>
          </a:p>
          <a:p>
            <a:r>
              <a:rPr lang="cs-CZ" sz="3600" u="sng" dirty="0" smtClean="0"/>
              <a:t>Rozloha: </a:t>
            </a:r>
            <a:r>
              <a:rPr lang="cs-CZ" sz="3600" dirty="0" smtClean="0"/>
              <a:t>11 014 km</a:t>
            </a:r>
            <a:r>
              <a:rPr lang="cs-CZ" sz="3600" baseline="30000" dirty="0" smtClean="0"/>
              <a:t>2</a:t>
            </a:r>
            <a:r>
              <a:rPr lang="cs-CZ" sz="3600" dirty="0" smtClean="0"/>
              <a:t> (14% rozlohy ČR)</a:t>
            </a:r>
          </a:p>
          <a:p>
            <a:endParaRPr lang="cs-CZ" sz="3600" dirty="0"/>
          </a:p>
          <a:p>
            <a:r>
              <a:rPr lang="cs-CZ" sz="3600" u="sng" dirty="0" smtClean="0"/>
              <a:t>Počet obyvatel: </a:t>
            </a:r>
            <a:r>
              <a:rPr lang="cs-CZ" sz="3600" dirty="0" smtClean="0"/>
              <a:t>cca 1 279  000</a:t>
            </a:r>
          </a:p>
          <a:p>
            <a:endParaRPr lang="cs-CZ" sz="3600" dirty="0"/>
          </a:p>
          <a:p>
            <a:r>
              <a:rPr lang="cs-CZ" sz="3600" u="sng" dirty="0" smtClean="0"/>
              <a:t>Hustota zalidnění: </a:t>
            </a:r>
            <a:r>
              <a:rPr lang="cs-CZ" sz="3600" dirty="0" smtClean="0"/>
              <a:t>116 </a:t>
            </a:r>
            <a:r>
              <a:rPr lang="en-US" sz="3600" dirty="0" err="1" smtClean="0"/>
              <a:t>obyvatel</a:t>
            </a:r>
            <a:r>
              <a:rPr lang="en-US" sz="3600" dirty="0" smtClean="0"/>
              <a:t>/km</a:t>
            </a:r>
            <a:r>
              <a:rPr lang="en-US" sz="3600" baseline="30000" dirty="0" smtClean="0"/>
              <a:t>2</a:t>
            </a:r>
          </a:p>
          <a:p>
            <a:endParaRPr lang="en-US" sz="3600" dirty="0"/>
          </a:p>
          <a:p>
            <a:r>
              <a:rPr lang="en-US" sz="3600" u="sng" dirty="0" err="1" smtClean="0"/>
              <a:t>Nejv</a:t>
            </a:r>
            <a:r>
              <a:rPr lang="cs-CZ" sz="3600" u="sng" dirty="0" err="1" smtClean="0"/>
              <a:t>yšší</a:t>
            </a:r>
            <a:r>
              <a:rPr lang="cs-CZ" sz="3600" u="sng" dirty="0" smtClean="0"/>
              <a:t> bod: </a:t>
            </a:r>
            <a:r>
              <a:rPr lang="cs-CZ" sz="3600" dirty="0" smtClean="0"/>
              <a:t>Tok, 865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63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1739964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Povrch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268760"/>
            <a:ext cx="884415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u="sng" dirty="0"/>
              <a:t>s</a:t>
            </a:r>
            <a:r>
              <a:rPr lang="cs-CZ" sz="2800" u="sng" dirty="0" smtClean="0"/>
              <a:t>ever a východ: </a:t>
            </a:r>
            <a:r>
              <a:rPr lang="cs-CZ" sz="2800" dirty="0" smtClean="0"/>
              <a:t>rovinatý (</a:t>
            </a:r>
            <a:r>
              <a:rPr lang="cs-CZ" sz="2800" i="1" dirty="0" smtClean="0"/>
              <a:t>Česká tabule, Polabská nížina</a:t>
            </a:r>
            <a:r>
              <a:rPr lang="cs-CZ" sz="2800" dirty="0" smtClean="0"/>
              <a:t>)</a:t>
            </a:r>
          </a:p>
          <a:p>
            <a:pPr marL="285750" indent="-285750">
              <a:buFontTx/>
              <a:buChar char="-"/>
            </a:pPr>
            <a:endParaRPr lang="cs-CZ" sz="2800" dirty="0" smtClean="0"/>
          </a:p>
          <a:p>
            <a:pPr marL="285750" indent="-285750">
              <a:buFontTx/>
              <a:buChar char="-"/>
            </a:pPr>
            <a:endParaRPr lang="cs-CZ" sz="2800" dirty="0"/>
          </a:p>
          <a:p>
            <a:pPr marL="285750" indent="-285750">
              <a:buFontTx/>
              <a:buChar char="-"/>
            </a:pPr>
            <a:r>
              <a:rPr lang="cs-CZ" sz="2800" u="sng" dirty="0" smtClean="0"/>
              <a:t>jih a jihozápad: </a:t>
            </a:r>
            <a:r>
              <a:rPr lang="cs-CZ" sz="2800" dirty="0" smtClean="0"/>
              <a:t>vrchoviny (</a:t>
            </a:r>
            <a:r>
              <a:rPr lang="cs-CZ" sz="2800" i="1" dirty="0" smtClean="0"/>
              <a:t>Brdy, Středočeská pahorkatina</a:t>
            </a:r>
            <a:r>
              <a:rPr lang="cs-CZ" sz="2800" dirty="0" smtClean="0"/>
              <a:t>)</a:t>
            </a:r>
          </a:p>
          <a:p>
            <a:pPr marL="285750" indent="-285750">
              <a:buFontTx/>
              <a:buChar char="-"/>
            </a:pPr>
            <a:endParaRPr lang="cs-CZ" sz="2800" dirty="0"/>
          </a:p>
          <a:p>
            <a:r>
              <a:rPr lang="cs-CZ" sz="2800" b="1" dirty="0" smtClean="0"/>
              <a:t>Významné přírodní památky: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NP a CHKO Šumava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Třeboňsko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Novohradské hory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CHKO Blanský les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274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2028056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Vodstvo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484784"/>
            <a:ext cx="6567760" cy="286232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Labe</a:t>
            </a:r>
            <a:r>
              <a:rPr lang="cs-CZ" sz="3600" dirty="0" smtClean="0"/>
              <a:t> (přítoky </a:t>
            </a:r>
            <a:r>
              <a:rPr lang="cs-CZ" sz="3600" i="1" dirty="0" smtClean="0"/>
              <a:t>Jizera a Cidlina</a:t>
            </a:r>
            <a:r>
              <a:rPr lang="cs-CZ" sz="3600" dirty="0" smtClean="0"/>
              <a:t>)</a:t>
            </a:r>
          </a:p>
          <a:p>
            <a:endParaRPr lang="cs-CZ" sz="3600" dirty="0"/>
          </a:p>
          <a:p>
            <a:r>
              <a:rPr lang="cs-CZ" sz="3600" b="1" dirty="0" smtClean="0"/>
              <a:t>Vltava</a:t>
            </a:r>
            <a:r>
              <a:rPr lang="cs-CZ" sz="3600" dirty="0" smtClean="0"/>
              <a:t> (přítoky </a:t>
            </a:r>
            <a:r>
              <a:rPr lang="cs-CZ" sz="3600" i="1" dirty="0" smtClean="0"/>
              <a:t>Berounka, Sázava</a:t>
            </a:r>
            <a:r>
              <a:rPr lang="cs-CZ" sz="3600" dirty="0" smtClean="0"/>
              <a:t>)</a:t>
            </a:r>
          </a:p>
          <a:p>
            <a:endParaRPr lang="cs-CZ" sz="3600" dirty="0"/>
          </a:p>
          <a:p>
            <a:r>
              <a:rPr lang="cs-CZ" sz="3600" dirty="0" smtClean="0"/>
              <a:t>Vltava se vlévá do Labe u Mělníka.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3235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161576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Města</a:t>
            </a:r>
            <a:endParaRPr lang="cs-CZ" sz="4400" dirty="0"/>
          </a:p>
        </p:txBody>
      </p:sp>
      <p:pic>
        <p:nvPicPr>
          <p:cNvPr id="2050" name="Picture 2" descr="Soubor:Central Bohemia distric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630" y="0"/>
            <a:ext cx="5645535" cy="436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419872" y="4077072"/>
            <a:ext cx="618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Obr. 2</a:t>
            </a:r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225" y="1268760"/>
            <a:ext cx="2702599" cy="501675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Rakovník</a:t>
            </a:r>
          </a:p>
          <a:p>
            <a:r>
              <a:rPr lang="cs-CZ" sz="3200" dirty="0" smtClean="0"/>
              <a:t>Kladno</a:t>
            </a:r>
          </a:p>
          <a:p>
            <a:r>
              <a:rPr lang="cs-CZ" sz="3200" dirty="0" smtClean="0"/>
              <a:t>Beroun</a:t>
            </a:r>
          </a:p>
          <a:p>
            <a:r>
              <a:rPr lang="cs-CZ" sz="3200" dirty="0" smtClean="0"/>
              <a:t>Příbram</a:t>
            </a:r>
          </a:p>
          <a:p>
            <a:r>
              <a:rPr lang="cs-CZ" sz="3200" dirty="0" smtClean="0"/>
              <a:t>Benešov</a:t>
            </a:r>
          </a:p>
          <a:p>
            <a:r>
              <a:rPr lang="cs-CZ" sz="3200" dirty="0" smtClean="0"/>
              <a:t>Kutná Hora</a:t>
            </a:r>
          </a:p>
          <a:p>
            <a:r>
              <a:rPr lang="cs-CZ" sz="3200" dirty="0" smtClean="0"/>
              <a:t>Kolín</a:t>
            </a:r>
          </a:p>
          <a:p>
            <a:r>
              <a:rPr lang="cs-CZ" sz="3200" dirty="0" smtClean="0"/>
              <a:t>Nymburk</a:t>
            </a:r>
          </a:p>
          <a:p>
            <a:r>
              <a:rPr lang="cs-CZ" sz="3200" dirty="0" smtClean="0"/>
              <a:t>Mladá Boleslav</a:t>
            </a:r>
          </a:p>
          <a:p>
            <a:r>
              <a:rPr lang="cs-CZ" sz="3200" dirty="0" smtClean="0"/>
              <a:t>Mělník</a:t>
            </a:r>
          </a:p>
        </p:txBody>
      </p:sp>
    </p:spTree>
    <p:extLst>
      <p:ext uri="{BB962C8B-B14F-4D97-AF65-F5344CB8AC3E}">
        <p14:creationId xmlns:p14="http://schemas.microsoft.com/office/powerpoint/2010/main" xmlns="" val="133215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2010807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Průmysl</a:t>
            </a:r>
            <a:endParaRPr lang="cs-CZ" sz="4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383118"/>
            <a:ext cx="563846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/>
              <a:t>strojírenství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chemie (Kolín, Kralupy nad Vltavou)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otravinářství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automobilový (Mladá Boleslav)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3769417"/>
            <a:ext cx="2947795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Zemědělství</a:t>
            </a:r>
            <a:endParaRPr lang="cs-CZ" sz="4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7291" y="4779149"/>
            <a:ext cx="83800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/>
              <a:t>rozvinuté, vynikající přírodní podmínky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pšenice, ječmen, cukrová řepa, brambory, řepka olejka</a:t>
            </a:r>
          </a:p>
        </p:txBody>
      </p:sp>
    </p:spTree>
    <p:extLst>
      <p:ext uri="{BB962C8B-B14F-4D97-AF65-F5344CB8AC3E}">
        <p14:creationId xmlns:p14="http://schemas.microsoft.com/office/powerpoint/2010/main" xmlns="" val="14678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23028</TotalTime>
  <Words>294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Snímek 1</vt:lpstr>
      <vt:lpstr>Snímek 2</vt:lpstr>
      <vt:lpstr>Středočeský kraj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Středočeský kraj</dc:title>
  <dc:creator>LukášD</dc:creator>
  <cp:lastModifiedBy>Dum</cp:lastModifiedBy>
  <cp:revision>11</cp:revision>
  <dcterms:created xsi:type="dcterms:W3CDTF">2013-05-25T08:13:53Z</dcterms:created>
  <dcterms:modified xsi:type="dcterms:W3CDTF">2013-06-19T21:17:26Z</dcterms:modified>
</cp:coreProperties>
</file>