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6" r:id="rId3"/>
    <p:sldId id="280" r:id="rId4"/>
    <p:sldId id="259" r:id="rId5"/>
    <p:sldId id="277" r:id="rId6"/>
    <p:sldId id="260" r:id="rId7"/>
    <p:sldId id="262" r:id="rId8"/>
    <p:sldId id="278" r:id="rId9"/>
    <p:sldId id="264" r:id="rId10"/>
    <p:sldId id="279" r:id="rId11"/>
    <p:sldId id="265" r:id="rId12"/>
    <p:sldId id="268" r:id="rId13"/>
    <p:sldId id="266" r:id="rId14"/>
    <p:sldId id="270" r:id="rId15"/>
    <p:sldId id="281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4660"/>
  </p:normalViewPr>
  <p:slideViewPr>
    <p:cSldViewPr>
      <p:cViewPr>
        <p:scale>
          <a:sx n="90" d="100"/>
          <a:sy n="90" d="100"/>
        </p:scale>
        <p:origin x="96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1EFDDC-324D-45D5-B37B-715D0B740370}" type="doc">
      <dgm:prSet loTypeId="urn:microsoft.com/office/officeart/2005/8/layout/pyramid2" loCatId="list" qsTypeId="urn:microsoft.com/office/officeart/2005/8/quickstyle/simple1#1" qsCatId="simple" csTypeId="urn:microsoft.com/office/officeart/2005/8/colors/accent2_4" csCatId="accent2" phldr="1"/>
      <dgm:spPr/>
    </dgm:pt>
    <dgm:pt modelId="{A52F356E-5B2E-4A17-80B9-0493CEDD29ED}">
      <dgm:prSet phldrT="[Text]"/>
      <dgm:spPr/>
      <dgm:t>
        <a:bodyPr/>
        <a:lstStyle/>
        <a:p>
          <a:r>
            <a:rPr lang="cs-CZ" dirty="0" smtClean="0"/>
            <a:t>OVOCE</a:t>
          </a:r>
          <a:endParaRPr lang="cs-CZ" dirty="0"/>
        </a:p>
      </dgm:t>
    </dgm:pt>
    <dgm:pt modelId="{BDB29B3B-2AB2-4516-8F0D-4436B872F88B}" type="parTrans" cxnId="{C683D4CB-22E7-4D6F-8F99-E3573C084D7F}">
      <dgm:prSet/>
      <dgm:spPr/>
      <dgm:t>
        <a:bodyPr/>
        <a:lstStyle/>
        <a:p>
          <a:endParaRPr lang="cs-CZ"/>
        </a:p>
      </dgm:t>
    </dgm:pt>
    <dgm:pt modelId="{638BAFC2-4E44-45D8-87E6-19A98B3AD33B}" type="sibTrans" cxnId="{C683D4CB-22E7-4D6F-8F99-E3573C084D7F}">
      <dgm:prSet/>
      <dgm:spPr/>
      <dgm:t>
        <a:bodyPr/>
        <a:lstStyle/>
        <a:p>
          <a:endParaRPr lang="cs-CZ"/>
        </a:p>
      </dgm:t>
    </dgm:pt>
    <dgm:pt modelId="{B2319874-D382-4629-B8D2-AEEEEB4C2D0F}">
      <dgm:prSet phldrT="[Text]"/>
      <dgm:spPr/>
      <dgm:t>
        <a:bodyPr/>
        <a:lstStyle/>
        <a:p>
          <a:r>
            <a:rPr lang="cs-CZ" dirty="0" smtClean="0"/>
            <a:t>KOŘENÍ</a:t>
          </a:r>
          <a:endParaRPr lang="cs-CZ" dirty="0"/>
        </a:p>
      </dgm:t>
    </dgm:pt>
    <dgm:pt modelId="{40F38A4E-E859-47A6-A98E-DCA8FAAEF202}" type="parTrans" cxnId="{9653053D-021B-4520-9AC4-3943AB658ABB}">
      <dgm:prSet/>
      <dgm:spPr/>
      <dgm:t>
        <a:bodyPr/>
        <a:lstStyle/>
        <a:p>
          <a:endParaRPr lang="cs-CZ"/>
        </a:p>
      </dgm:t>
    </dgm:pt>
    <dgm:pt modelId="{80A9BBEF-6D3C-4CA3-810B-D6754C5881A1}" type="sibTrans" cxnId="{9653053D-021B-4520-9AC4-3943AB658ABB}">
      <dgm:prSet/>
      <dgm:spPr/>
      <dgm:t>
        <a:bodyPr/>
        <a:lstStyle/>
        <a:p>
          <a:endParaRPr lang="cs-CZ"/>
        </a:p>
      </dgm:t>
    </dgm:pt>
    <dgm:pt modelId="{BA1578DC-8ED8-411B-B6CE-E3401A947575}">
      <dgm:prSet phldrT="[Text]"/>
      <dgm:spPr/>
      <dgm:t>
        <a:bodyPr/>
        <a:lstStyle/>
        <a:p>
          <a:r>
            <a:rPr lang="cs-CZ" dirty="0" smtClean="0"/>
            <a:t>NÁPOJE</a:t>
          </a:r>
          <a:endParaRPr lang="cs-CZ" dirty="0"/>
        </a:p>
      </dgm:t>
    </dgm:pt>
    <dgm:pt modelId="{4D9FF406-25EC-4E75-9692-B051814D0E21}" type="parTrans" cxnId="{7A97AA3E-1FEF-4BE6-8237-DF7C96565834}">
      <dgm:prSet/>
      <dgm:spPr/>
      <dgm:t>
        <a:bodyPr/>
        <a:lstStyle/>
        <a:p>
          <a:endParaRPr lang="cs-CZ"/>
        </a:p>
      </dgm:t>
    </dgm:pt>
    <dgm:pt modelId="{C8FC3CD5-8ADD-4765-B488-2DCC51DDCB96}" type="sibTrans" cxnId="{7A97AA3E-1FEF-4BE6-8237-DF7C96565834}">
      <dgm:prSet/>
      <dgm:spPr/>
      <dgm:t>
        <a:bodyPr/>
        <a:lstStyle/>
        <a:p>
          <a:endParaRPr lang="cs-CZ"/>
        </a:p>
      </dgm:t>
    </dgm:pt>
    <dgm:pt modelId="{3D924FD4-293C-4B7E-8556-D3D82FA4E792}" type="pres">
      <dgm:prSet presAssocID="{D21EFDDC-324D-45D5-B37B-715D0B740370}" presName="compositeShape" presStyleCnt="0">
        <dgm:presLayoutVars>
          <dgm:dir/>
          <dgm:resizeHandles/>
        </dgm:presLayoutVars>
      </dgm:prSet>
      <dgm:spPr/>
    </dgm:pt>
    <dgm:pt modelId="{7EC07D07-4BB3-49E3-95A8-0EE48670D01D}" type="pres">
      <dgm:prSet presAssocID="{D21EFDDC-324D-45D5-B37B-715D0B740370}" presName="pyramid" presStyleLbl="node1" presStyleIdx="0" presStyleCnt="1" custLinFactNeighborX="224" custLinFactNeighborY="-959"/>
      <dgm:spPr/>
    </dgm:pt>
    <dgm:pt modelId="{A23B6D77-EC94-4910-8735-ED623E7D65DB}" type="pres">
      <dgm:prSet presAssocID="{D21EFDDC-324D-45D5-B37B-715D0B740370}" presName="theList" presStyleCnt="0"/>
      <dgm:spPr/>
    </dgm:pt>
    <dgm:pt modelId="{3A939F67-497D-45CF-A85F-C7FEDFCD660F}" type="pres">
      <dgm:prSet presAssocID="{A52F356E-5B2E-4A17-80B9-0493CEDD29ED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3AB9BF6-7A61-4221-BD49-24A20D536217}" type="pres">
      <dgm:prSet presAssocID="{A52F356E-5B2E-4A17-80B9-0493CEDD29ED}" presName="aSpace" presStyleCnt="0"/>
      <dgm:spPr/>
    </dgm:pt>
    <dgm:pt modelId="{0D66D69F-6CE6-41F5-9CCC-56E10B5E2CAE}" type="pres">
      <dgm:prSet presAssocID="{B2319874-D382-4629-B8D2-AEEEEB4C2D0F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D84462-85FB-4940-BC67-ACFC9395A69D}" type="pres">
      <dgm:prSet presAssocID="{B2319874-D382-4629-B8D2-AEEEEB4C2D0F}" presName="aSpace" presStyleCnt="0"/>
      <dgm:spPr/>
    </dgm:pt>
    <dgm:pt modelId="{22AE29E8-6DB9-485F-877F-19461417A4FA}" type="pres">
      <dgm:prSet presAssocID="{BA1578DC-8ED8-411B-B6CE-E3401A947575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15E6FB-C510-4A25-8544-F1317BCFFAF0}" type="pres">
      <dgm:prSet presAssocID="{BA1578DC-8ED8-411B-B6CE-E3401A947575}" presName="aSpace" presStyleCnt="0"/>
      <dgm:spPr/>
    </dgm:pt>
  </dgm:ptLst>
  <dgm:cxnLst>
    <dgm:cxn modelId="{6EBFCF32-FAE4-4E89-9858-7B502EB6F287}" type="presOf" srcId="{D21EFDDC-324D-45D5-B37B-715D0B740370}" destId="{3D924FD4-293C-4B7E-8556-D3D82FA4E792}" srcOrd="0" destOrd="0" presId="urn:microsoft.com/office/officeart/2005/8/layout/pyramid2"/>
    <dgm:cxn modelId="{7A97AA3E-1FEF-4BE6-8237-DF7C96565834}" srcId="{D21EFDDC-324D-45D5-B37B-715D0B740370}" destId="{BA1578DC-8ED8-411B-B6CE-E3401A947575}" srcOrd="2" destOrd="0" parTransId="{4D9FF406-25EC-4E75-9692-B051814D0E21}" sibTransId="{C8FC3CD5-8ADD-4765-B488-2DCC51DDCB96}"/>
    <dgm:cxn modelId="{C683D4CB-22E7-4D6F-8F99-E3573C084D7F}" srcId="{D21EFDDC-324D-45D5-B37B-715D0B740370}" destId="{A52F356E-5B2E-4A17-80B9-0493CEDD29ED}" srcOrd="0" destOrd="0" parTransId="{BDB29B3B-2AB2-4516-8F0D-4436B872F88B}" sibTransId="{638BAFC2-4E44-45D8-87E6-19A98B3AD33B}"/>
    <dgm:cxn modelId="{3501D0FF-5B27-45DB-B44D-1554CF48C1CE}" type="presOf" srcId="{A52F356E-5B2E-4A17-80B9-0493CEDD29ED}" destId="{3A939F67-497D-45CF-A85F-C7FEDFCD660F}" srcOrd="0" destOrd="0" presId="urn:microsoft.com/office/officeart/2005/8/layout/pyramid2"/>
    <dgm:cxn modelId="{6ADC302F-CBFE-4F22-9EAB-82F630BF968A}" type="presOf" srcId="{BA1578DC-8ED8-411B-B6CE-E3401A947575}" destId="{22AE29E8-6DB9-485F-877F-19461417A4FA}" srcOrd="0" destOrd="0" presId="urn:microsoft.com/office/officeart/2005/8/layout/pyramid2"/>
    <dgm:cxn modelId="{9653053D-021B-4520-9AC4-3943AB658ABB}" srcId="{D21EFDDC-324D-45D5-B37B-715D0B740370}" destId="{B2319874-D382-4629-B8D2-AEEEEB4C2D0F}" srcOrd="1" destOrd="0" parTransId="{40F38A4E-E859-47A6-A98E-DCA8FAAEF202}" sibTransId="{80A9BBEF-6D3C-4CA3-810B-D6754C5881A1}"/>
    <dgm:cxn modelId="{F589A619-014F-4626-BF9A-4A34BFD7E59C}" type="presOf" srcId="{B2319874-D382-4629-B8D2-AEEEEB4C2D0F}" destId="{0D66D69F-6CE6-41F5-9CCC-56E10B5E2CAE}" srcOrd="0" destOrd="0" presId="urn:microsoft.com/office/officeart/2005/8/layout/pyramid2"/>
    <dgm:cxn modelId="{F1296369-1F16-4AE9-BCE7-99DC63F427FF}" type="presParOf" srcId="{3D924FD4-293C-4B7E-8556-D3D82FA4E792}" destId="{7EC07D07-4BB3-49E3-95A8-0EE48670D01D}" srcOrd="0" destOrd="0" presId="urn:microsoft.com/office/officeart/2005/8/layout/pyramid2"/>
    <dgm:cxn modelId="{18FA5605-C988-4C75-9045-6CF1F7B8FC64}" type="presParOf" srcId="{3D924FD4-293C-4B7E-8556-D3D82FA4E792}" destId="{A23B6D77-EC94-4910-8735-ED623E7D65DB}" srcOrd="1" destOrd="0" presId="urn:microsoft.com/office/officeart/2005/8/layout/pyramid2"/>
    <dgm:cxn modelId="{D965BE11-25CE-4E90-A5E0-4ADAB98B15C8}" type="presParOf" srcId="{A23B6D77-EC94-4910-8735-ED623E7D65DB}" destId="{3A939F67-497D-45CF-A85F-C7FEDFCD660F}" srcOrd="0" destOrd="0" presId="urn:microsoft.com/office/officeart/2005/8/layout/pyramid2"/>
    <dgm:cxn modelId="{1603F3A3-FCEE-4D34-926A-23CD3BCEBE25}" type="presParOf" srcId="{A23B6D77-EC94-4910-8735-ED623E7D65DB}" destId="{A3AB9BF6-7A61-4221-BD49-24A20D536217}" srcOrd="1" destOrd="0" presId="urn:microsoft.com/office/officeart/2005/8/layout/pyramid2"/>
    <dgm:cxn modelId="{FACC44FE-C5C8-4F24-8CFF-9EB253CFA69D}" type="presParOf" srcId="{A23B6D77-EC94-4910-8735-ED623E7D65DB}" destId="{0D66D69F-6CE6-41F5-9CCC-56E10B5E2CAE}" srcOrd="2" destOrd="0" presId="urn:microsoft.com/office/officeart/2005/8/layout/pyramid2"/>
    <dgm:cxn modelId="{302E0F3C-1DD0-4043-9768-3A329BA97A53}" type="presParOf" srcId="{A23B6D77-EC94-4910-8735-ED623E7D65DB}" destId="{51D84462-85FB-4940-BC67-ACFC9395A69D}" srcOrd="3" destOrd="0" presId="urn:microsoft.com/office/officeart/2005/8/layout/pyramid2"/>
    <dgm:cxn modelId="{C007F8AC-BAB6-4014-B839-75268BCA9964}" type="presParOf" srcId="{A23B6D77-EC94-4910-8735-ED623E7D65DB}" destId="{22AE29E8-6DB9-485F-877F-19461417A4FA}" srcOrd="4" destOrd="0" presId="urn:microsoft.com/office/officeart/2005/8/layout/pyramid2"/>
    <dgm:cxn modelId="{2013A623-2F62-4806-A96C-E0DC9505AE8A}" type="presParOf" srcId="{A23B6D77-EC94-4910-8735-ED623E7D65DB}" destId="{8215E6FB-C510-4A25-8544-F1317BCFFAF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3DDF77-7A7D-42C6-99FB-C204CE0F326B}" type="doc">
      <dgm:prSet loTypeId="urn:microsoft.com/office/officeart/2005/8/layout/default" loCatId="list" qsTypeId="urn:microsoft.com/office/officeart/2005/8/quickstyle/simple1#2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D71683E4-FEEE-45DB-8BDD-FA8D67351228}">
      <dgm:prSet phldrT="[Text]"/>
      <dgm:spPr/>
      <dgm:t>
        <a:bodyPr/>
        <a:lstStyle/>
        <a:p>
          <a:r>
            <a:rPr lang="cs-CZ" dirty="0" smtClean="0"/>
            <a:t>POMERANČ</a:t>
          </a:r>
          <a:endParaRPr lang="cs-CZ" dirty="0"/>
        </a:p>
      </dgm:t>
    </dgm:pt>
    <dgm:pt modelId="{1BD085D8-0BED-48AD-B7D3-4D0C2D2E0E25}" type="parTrans" cxnId="{0894E1D8-CA73-447E-9185-4C433A1BEF10}">
      <dgm:prSet/>
      <dgm:spPr/>
      <dgm:t>
        <a:bodyPr/>
        <a:lstStyle/>
        <a:p>
          <a:endParaRPr lang="cs-CZ"/>
        </a:p>
      </dgm:t>
    </dgm:pt>
    <dgm:pt modelId="{92C243BB-B2BF-4E28-954C-2599ADD67258}" type="sibTrans" cxnId="{0894E1D8-CA73-447E-9185-4C433A1BEF10}">
      <dgm:prSet/>
      <dgm:spPr/>
      <dgm:t>
        <a:bodyPr/>
        <a:lstStyle/>
        <a:p>
          <a:endParaRPr lang="cs-CZ"/>
        </a:p>
      </dgm:t>
    </dgm:pt>
    <dgm:pt modelId="{8483F3D4-835F-4804-B9FC-D85B4ADFA7F8}">
      <dgm:prSet phldrT="[Text]"/>
      <dgm:spPr/>
      <dgm:t>
        <a:bodyPr/>
        <a:lstStyle/>
        <a:p>
          <a:r>
            <a:rPr lang="cs-CZ" dirty="0" smtClean="0"/>
            <a:t>CITRÓN</a:t>
          </a:r>
          <a:endParaRPr lang="cs-CZ" dirty="0"/>
        </a:p>
      </dgm:t>
    </dgm:pt>
    <dgm:pt modelId="{1CC0AC48-5284-4DC5-A075-35267C15D4F8}" type="parTrans" cxnId="{CFF0AE77-8710-4AC6-AA70-8D0468B60F9F}">
      <dgm:prSet/>
      <dgm:spPr/>
      <dgm:t>
        <a:bodyPr/>
        <a:lstStyle/>
        <a:p>
          <a:endParaRPr lang="cs-CZ"/>
        </a:p>
      </dgm:t>
    </dgm:pt>
    <dgm:pt modelId="{313D17FD-F8F4-4663-9B07-1BB5ADD25162}" type="sibTrans" cxnId="{CFF0AE77-8710-4AC6-AA70-8D0468B60F9F}">
      <dgm:prSet/>
      <dgm:spPr/>
      <dgm:t>
        <a:bodyPr/>
        <a:lstStyle/>
        <a:p>
          <a:endParaRPr lang="cs-CZ"/>
        </a:p>
      </dgm:t>
    </dgm:pt>
    <dgm:pt modelId="{BA38E4B3-8866-4C48-A101-17E0200E0C8B}">
      <dgm:prSet phldrT="[Text]"/>
      <dgm:spPr/>
      <dgm:t>
        <a:bodyPr/>
        <a:lstStyle/>
        <a:p>
          <a:r>
            <a:rPr lang="cs-CZ" dirty="0" smtClean="0"/>
            <a:t>GREP</a:t>
          </a:r>
          <a:endParaRPr lang="cs-CZ" dirty="0"/>
        </a:p>
      </dgm:t>
    </dgm:pt>
    <dgm:pt modelId="{DF64DD44-8EA1-4054-85D3-50AA3849D0B8}" type="parTrans" cxnId="{E0C4C763-9837-4FAC-9BF9-3D1B2E80A3BB}">
      <dgm:prSet/>
      <dgm:spPr/>
      <dgm:t>
        <a:bodyPr/>
        <a:lstStyle/>
        <a:p>
          <a:endParaRPr lang="cs-CZ"/>
        </a:p>
      </dgm:t>
    </dgm:pt>
    <dgm:pt modelId="{6B323498-C765-4E26-A001-37F112D8FC25}" type="sibTrans" cxnId="{E0C4C763-9837-4FAC-9BF9-3D1B2E80A3BB}">
      <dgm:prSet/>
      <dgm:spPr/>
      <dgm:t>
        <a:bodyPr/>
        <a:lstStyle/>
        <a:p>
          <a:endParaRPr lang="cs-CZ"/>
        </a:p>
      </dgm:t>
    </dgm:pt>
    <dgm:pt modelId="{2FA0D98A-7880-4C86-88FB-9E9F9335170A}">
      <dgm:prSet phldrT="[Text]"/>
      <dgm:spPr/>
      <dgm:t>
        <a:bodyPr/>
        <a:lstStyle/>
        <a:p>
          <a:r>
            <a:rPr lang="cs-CZ" dirty="0" smtClean="0"/>
            <a:t>POMELO</a:t>
          </a:r>
          <a:endParaRPr lang="cs-CZ" dirty="0"/>
        </a:p>
      </dgm:t>
    </dgm:pt>
    <dgm:pt modelId="{C4354217-984D-4188-8530-A9041826D32A}" type="parTrans" cxnId="{6BEB034A-A802-4362-A494-7DB75393E001}">
      <dgm:prSet/>
      <dgm:spPr/>
      <dgm:t>
        <a:bodyPr/>
        <a:lstStyle/>
        <a:p>
          <a:endParaRPr lang="cs-CZ"/>
        </a:p>
      </dgm:t>
    </dgm:pt>
    <dgm:pt modelId="{3D04D349-8398-47BD-AB4E-103D4F7DF5AE}" type="sibTrans" cxnId="{6BEB034A-A802-4362-A494-7DB75393E001}">
      <dgm:prSet/>
      <dgm:spPr/>
      <dgm:t>
        <a:bodyPr/>
        <a:lstStyle/>
        <a:p>
          <a:endParaRPr lang="cs-CZ"/>
        </a:p>
      </dgm:t>
    </dgm:pt>
    <dgm:pt modelId="{AE90EAF8-5E51-49EE-962C-B4E6BEC66B0F}">
      <dgm:prSet phldrT="[Text]"/>
      <dgm:spPr/>
      <dgm:t>
        <a:bodyPr/>
        <a:lstStyle/>
        <a:p>
          <a:r>
            <a:rPr lang="cs-CZ" dirty="0" smtClean="0"/>
            <a:t>MANDARINKA</a:t>
          </a:r>
          <a:endParaRPr lang="cs-CZ" dirty="0"/>
        </a:p>
      </dgm:t>
    </dgm:pt>
    <dgm:pt modelId="{A1D92F25-2DD2-483E-B21D-B5033136FEAE}" type="parTrans" cxnId="{D9A51114-A646-4B5C-8FE6-E4C6D69FFECA}">
      <dgm:prSet/>
      <dgm:spPr/>
      <dgm:t>
        <a:bodyPr/>
        <a:lstStyle/>
        <a:p>
          <a:endParaRPr lang="cs-CZ"/>
        </a:p>
      </dgm:t>
    </dgm:pt>
    <dgm:pt modelId="{B7B9D787-B5FD-420D-8EB7-A5BE45401206}" type="sibTrans" cxnId="{D9A51114-A646-4B5C-8FE6-E4C6D69FFECA}">
      <dgm:prSet/>
      <dgm:spPr/>
      <dgm:t>
        <a:bodyPr/>
        <a:lstStyle/>
        <a:p>
          <a:endParaRPr lang="cs-CZ"/>
        </a:p>
      </dgm:t>
    </dgm:pt>
    <dgm:pt modelId="{7035F4BF-855A-4D3B-8EBC-1EEC88BC194C}" type="pres">
      <dgm:prSet presAssocID="{7E3DDF77-7A7D-42C6-99FB-C204CE0F326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8AB430A-5A55-4503-88B8-147A14EC8AB2}" type="pres">
      <dgm:prSet presAssocID="{D71683E4-FEEE-45DB-8BDD-FA8D6735122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3A8DF4-C976-4C91-A0CE-DA506CF118BA}" type="pres">
      <dgm:prSet presAssocID="{92C243BB-B2BF-4E28-954C-2599ADD67258}" presName="sibTrans" presStyleCnt="0"/>
      <dgm:spPr/>
    </dgm:pt>
    <dgm:pt modelId="{B213F5A5-799D-4E4D-A122-2A680D4E10D3}" type="pres">
      <dgm:prSet presAssocID="{8483F3D4-835F-4804-B9FC-D85B4ADFA7F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872945-B7B9-4A87-B0DA-D325A183F561}" type="pres">
      <dgm:prSet presAssocID="{313D17FD-F8F4-4663-9B07-1BB5ADD25162}" presName="sibTrans" presStyleCnt="0"/>
      <dgm:spPr/>
    </dgm:pt>
    <dgm:pt modelId="{859DCBBC-D5E4-41FC-91CD-78C9A2FA1C1E}" type="pres">
      <dgm:prSet presAssocID="{BA38E4B3-8866-4C48-A101-17E0200E0C8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ACEF94-806D-4789-A0E0-3711E0C2D73A}" type="pres">
      <dgm:prSet presAssocID="{6B323498-C765-4E26-A001-37F112D8FC25}" presName="sibTrans" presStyleCnt="0"/>
      <dgm:spPr/>
    </dgm:pt>
    <dgm:pt modelId="{6BF63A55-CBE2-4DCE-8C75-09BE3D9BC7C4}" type="pres">
      <dgm:prSet presAssocID="{2FA0D98A-7880-4C86-88FB-9E9F9335170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3C7691F-5212-4DD5-BCEC-85E8C34D01FD}" type="pres">
      <dgm:prSet presAssocID="{3D04D349-8398-47BD-AB4E-103D4F7DF5AE}" presName="sibTrans" presStyleCnt="0"/>
      <dgm:spPr/>
    </dgm:pt>
    <dgm:pt modelId="{30362F33-433A-430F-9044-9A93A6824321}" type="pres">
      <dgm:prSet presAssocID="{AE90EAF8-5E51-49EE-962C-B4E6BEC66B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894E1D8-CA73-447E-9185-4C433A1BEF10}" srcId="{7E3DDF77-7A7D-42C6-99FB-C204CE0F326B}" destId="{D71683E4-FEEE-45DB-8BDD-FA8D67351228}" srcOrd="0" destOrd="0" parTransId="{1BD085D8-0BED-48AD-B7D3-4D0C2D2E0E25}" sibTransId="{92C243BB-B2BF-4E28-954C-2599ADD67258}"/>
    <dgm:cxn modelId="{6BEB034A-A802-4362-A494-7DB75393E001}" srcId="{7E3DDF77-7A7D-42C6-99FB-C204CE0F326B}" destId="{2FA0D98A-7880-4C86-88FB-9E9F9335170A}" srcOrd="3" destOrd="0" parTransId="{C4354217-984D-4188-8530-A9041826D32A}" sibTransId="{3D04D349-8398-47BD-AB4E-103D4F7DF5AE}"/>
    <dgm:cxn modelId="{810C3840-9808-4AE6-BB60-89CC3F10DB05}" type="presOf" srcId="{8483F3D4-835F-4804-B9FC-D85B4ADFA7F8}" destId="{B213F5A5-799D-4E4D-A122-2A680D4E10D3}" srcOrd="0" destOrd="0" presId="urn:microsoft.com/office/officeart/2005/8/layout/default"/>
    <dgm:cxn modelId="{D9A51114-A646-4B5C-8FE6-E4C6D69FFECA}" srcId="{7E3DDF77-7A7D-42C6-99FB-C204CE0F326B}" destId="{AE90EAF8-5E51-49EE-962C-B4E6BEC66B0F}" srcOrd="4" destOrd="0" parTransId="{A1D92F25-2DD2-483E-B21D-B5033136FEAE}" sibTransId="{B7B9D787-B5FD-420D-8EB7-A5BE45401206}"/>
    <dgm:cxn modelId="{2270BE42-7524-46FE-B0FA-1509D9B72560}" type="presOf" srcId="{7E3DDF77-7A7D-42C6-99FB-C204CE0F326B}" destId="{7035F4BF-855A-4D3B-8EBC-1EEC88BC194C}" srcOrd="0" destOrd="0" presId="urn:microsoft.com/office/officeart/2005/8/layout/default"/>
    <dgm:cxn modelId="{7704F6D4-2E6C-4D45-A37A-FFF9D556E2A8}" type="presOf" srcId="{AE90EAF8-5E51-49EE-962C-B4E6BEC66B0F}" destId="{30362F33-433A-430F-9044-9A93A6824321}" srcOrd="0" destOrd="0" presId="urn:microsoft.com/office/officeart/2005/8/layout/default"/>
    <dgm:cxn modelId="{AE899F17-6F19-417B-AF54-9C6F7E98D5A3}" type="presOf" srcId="{BA38E4B3-8866-4C48-A101-17E0200E0C8B}" destId="{859DCBBC-D5E4-41FC-91CD-78C9A2FA1C1E}" srcOrd="0" destOrd="0" presId="urn:microsoft.com/office/officeart/2005/8/layout/default"/>
    <dgm:cxn modelId="{15D9BFBD-7CD5-4221-A883-68BF3A91EC30}" type="presOf" srcId="{D71683E4-FEEE-45DB-8BDD-FA8D67351228}" destId="{68AB430A-5A55-4503-88B8-147A14EC8AB2}" srcOrd="0" destOrd="0" presId="urn:microsoft.com/office/officeart/2005/8/layout/default"/>
    <dgm:cxn modelId="{CFF0AE77-8710-4AC6-AA70-8D0468B60F9F}" srcId="{7E3DDF77-7A7D-42C6-99FB-C204CE0F326B}" destId="{8483F3D4-835F-4804-B9FC-D85B4ADFA7F8}" srcOrd="1" destOrd="0" parTransId="{1CC0AC48-5284-4DC5-A075-35267C15D4F8}" sibTransId="{313D17FD-F8F4-4663-9B07-1BB5ADD25162}"/>
    <dgm:cxn modelId="{4E7344D7-9861-4CC3-A5E5-061A1AE147CD}" type="presOf" srcId="{2FA0D98A-7880-4C86-88FB-9E9F9335170A}" destId="{6BF63A55-CBE2-4DCE-8C75-09BE3D9BC7C4}" srcOrd="0" destOrd="0" presId="urn:microsoft.com/office/officeart/2005/8/layout/default"/>
    <dgm:cxn modelId="{E0C4C763-9837-4FAC-9BF9-3D1B2E80A3BB}" srcId="{7E3DDF77-7A7D-42C6-99FB-C204CE0F326B}" destId="{BA38E4B3-8866-4C48-A101-17E0200E0C8B}" srcOrd="2" destOrd="0" parTransId="{DF64DD44-8EA1-4054-85D3-50AA3849D0B8}" sibTransId="{6B323498-C765-4E26-A001-37F112D8FC25}"/>
    <dgm:cxn modelId="{6B746AC5-BCA6-4CEB-A793-A5720C2E65FB}" type="presParOf" srcId="{7035F4BF-855A-4D3B-8EBC-1EEC88BC194C}" destId="{68AB430A-5A55-4503-88B8-147A14EC8AB2}" srcOrd="0" destOrd="0" presId="urn:microsoft.com/office/officeart/2005/8/layout/default"/>
    <dgm:cxn modelId="{5FC2BFD8-B6D6-42DE-9B1C-F6669BC80B56}" type="presParOf" srcId="{7035F4BF-855A-4D3B-8EBC-1EEC88BC194C}" destId="{3A3A8DF4-C976-4C91-A0CE-DA506CF118BA}" srcOrd="1" destOrd="0" presId="urn:microsoft.com/office/officeart/2005/8/layout/default"/>
    <dgm:cxn modelId="{54F0ABC8-C046-4563-B120-20ADA8F4CB4C}" type="presParOf" srcId="{7035F4BF-855A-4D3B-8EBC-1EEC88BC194C}" destId="{B213F5A5-799D-4E4D-A122-2A680D4E10D3}" srcOrd="2" destOrd="0" presId="urn:microsoft.com/office/officeart/2005/8/layout/default"/>
    <dgm:cxn modelId="{DD096007-C993-41D6-A7A6-14C30D8513B7}" type="presParOf" srcId="{7035F4BF-855A-4D3B-8EBC-1EEC88BC194C}" destId="{3A872945-B7B9-4A87-B0DA-D325A183F561}" srcOrd="3" destOrd="0" presId="urn:microsoft.com/office/officeart/2005/8/layout/default"/>
    <dgm:cxn modelId="{C8D806AA-B130-45CA-9CC2-CE47C69A6147}" type="presParOf" srcId="{7035F4BF-855A-4D3B-8EBC-1EEC88BC194C}" destId="{859DCBBC-D5E4-41FC-91CD-78C9A2FA1C1E}" srcOrd="4" destOrd="0" presId="urn:microsoft.com/office/officeart/2005/8/layout/default"/>
    <dgm:cxn modelId="{E81B7D32-4995-477F-A0BA-5F03A0DFA4A0}" type="presParOf" srcId="{7035F4BF-855A-4D3B-8EBC-1EEC88BC194C}" destId="{91ACEF94-806D-4789-A0E0-3711E0C2D73A}" srcOrd="5" destOrd="0" presId="urn:microsoft.com/office/officeart/2005/8/layout/default"/>
    <dgm:cxn modelId="{849A3CCB-02FF-4B41-BA14-7D8076DC10C1}" type="presParOf" srcId="{7035F4BF-855A-4D3B-8EBC-1EEC88BC194C}" destId="{6BF63A55-CBE2-4DCE-8C75-09BE3D9BC7C4}" srcOrd="6" destOrd="0" presId="urn:microsoft.com/office/officeart/2005/8/layout/default"/>
    <dgm:cxn modelId="{27A6C9D8-3C4D-43CE-9652-59A0AE7EB865}" type="presParOf" srcId="{7035F4BF-855A-4D3B-8EBC-1EEC88BC194C}" destId="{A3C7691F-5212-4DD5-BCEC-85E8C34D01FD}" srcOrd="7" destOrd="0" presId="urn:microsoft.com/office/officeart/2005/8/layout/default"/>
    <dgm:cxn modelId="{AB6A9CAA-7B39-4D7E-A9E4-5A3EA67DA6FD}" type="presParOf" srcId="{7035F4BF-855A-4D3B-8EBC-1EEC88BC194C}" destId="{30362F33-433A-430F-9044-9A93A682432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5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1D796-D622-4D66-9044-64AB30F06022}" type="datetimeFigureOut">
              <a:rPr lang="cs-CZ"/>
              <a:pPr>
                <a:defRPr/>
              </a:pPr>
              <a:t>5.6.2020</a:t>
            </a:fld>
            <a:endParaRPr lang="cs-CZ"/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ACFFE-C64D-43B4-B865-E2A69D9758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638C0-4BCE-4E1C-9F56-B98204516707}" type="datetimeFigureOut">
              <a:rPr lang="cs-CZ"/>
              <a:pPr>
                <a:defRPr/>
              </a:pPr>
              <a:t>5.6.2020</a:t>
            </a:fld>
            <a:endParaRPr lang="cs-CZ"/>
          </a:p>
        </p:txBody>
      </p:sp>
      <p:sp>
        <p:nvSpPr>
          <p:cNvPr id="5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1224A-7940-4321-9BA4-5F618FA64E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1BE8C-E031-4EFE-8A92-FCD14B1268ED}" type="datetimeFigureOut">
              <a:rPr lang="cs-CZ"/>
              <a:pPr>
                <a:defRPr/>
              </a:pPr>
              <a:t>5.6.2020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8F010-58BB-40EC-A108-7CEDD06FAC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7A64-C402-45E6-82B9-0A552F6CE545}" type="datetimeFigureOut">
              <a:rPr lang="cs-CZ"/>
              <a:pPr>
                <a:defRPr/>
              </a:pPr>
              <a:t>5.6.2020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41146-53AC-43FF-AFA7-5C09677455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8636C-71E9-4A1E-9A74-D57AD87E7E03}" type="datetimeFigureOut">
              <a:rPr lang="cs-CZ"/>
              <a:pPr>
                <a:defRPr/>
              </a:pPr>
              <a:t>5.6.2020</a:t>
            </a:fld>
            <a:endParaRPr lang="cs-CZ"/>
          </a:p>
        </p:txBody>
      </p:sp>
      <p:sp>
        <p:nvSpPr>
          <p:cNvPr id="7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BE9DA-93AF-4A94-B3A5-87117E71B1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A5CF7-7D26-4C30-A96F-6D930E34E8EF}" type="datetimeFigureOut">
              <a:rPr lang="cs-CZ"/>
              <a:pPr>
                <a:defRPr/>
              </a:pPr>
              <a:t>5.6.2020</a:t>
            </a:fld>
            <a:endParaRPr lang="cs-CZ"/>
          </a:p>
        </p:txBody>
      </p:sp>
      <p:sp>
        <p:nvSpPr>
          <p:cNvPr id="6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347F8-EDE8-469F-AB01-E30F9B55E9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DA2D2-C312-43F4-8B17-DC3ED65AC2B2}" type="datetimeFigureOut">
              <a:rPr lang="cs-CZ"/>
              <a:pPr>
                <a:defRPr/>
              </a:pPr>
              <a:t>5.6.2020</a:t>
            </a:fld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A5B38-8916-4BA7-A86A-125D1DF7CB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249E-867F-4F34-ABD3-4F407A52C5CC}" type="datetimeFigureOut">
              <a:rPr lang="cs-CZ"/>
              <a:pPr>
                <a:defRPr/>
              </a:pPr>
              <a:t>5.6.2020</a:t>
            </a:fld>
            <a:endParaRPr lang="cs-CZ"/>
          </a:p>
        </p:txBody>
      </p:sp>
      <p:sp>
        <p:nvSpPr>
          <p:cNvPr id="4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300C8-0C43-47C6-BC23-E84B7DF3CF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8193F-E473-4F82-9751-DF89F97CB761}" type="datetimeFigureOut">
              <a:rPr lang="cs-CZ"/>
              <a:pPr>
                <a:defRPr/>
              </a:pPr>
              <a:t>5.6.2020</a:t>
            </a:fld>
            <a:endParaRPr lang="cs-CZ"/>
          </a:p>
        </p:txBody>
      </p:sp>
      <p:sp>
        <p:nvSpPr>
          <p:cNvPr id="3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91939-F2EE-444E-B30A-A255E988C9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7F084-D5B7-4DF1-B29C-89B0BEB81367}" type="datetimeFigureOut">
              <a:rPr lang="cs-CZ"/>
              <a:pPr>
                <a:defRPr/>
              </a:pPr>
              <a:t>5.6.2020</a:t>
            </a:fld>
            <a:endParaRPr lang="cs-CZ"/>
          </a:p>
        </p:txBody>
      </p:sp>
      <p:sp>
        <p:nvSpPr>
          <p:cNvPr id="7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E2D3D-95BA-4B8E-9A50-5FA9772205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D9C9-C1B7-40C0-84E6-E42AEAF41696}" type="datetimeFigureOut">
              <a:rPr lang="cs-CZ"/>
              <a:pPr>
                <a:defRPr/>
              </a:pPr>
              <a:t>5.6.2020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68020-FB74-4122-93AD-48105F7C38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Zástupný symbol pro text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BF92BC-5125-4633-9522-5283220A050E}" type="datetimeFigureOut">
              <a:rPr lang="cs-CZ"/>
              <a:pPr>
                <a:defRPr/>
              </a:pPr>
              <a:t>5.6.2020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E46E00-632C-416F-9302-774196522F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1" r:id="rId4"/>
    <p:sldLayoutId id="2147483687" r:id="rId5"/>
    <p:sldLayoutId id="2147483682" r:id="rId6"/>
    <p:sldLayoutId id="2147483688" r:id="rId7"/>
    <p:sldLayoutId id="2147483689" r:id="rId8"/>
    <p:sldLayoutId id="2147483690" r:id="rId9"/>
    <p:sldLayoutId id="2147483683" r:id="rId10"/>
    <p:sldLayoutId id="21474836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1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3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CIZOKRAJNÉ ROSTLINY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BOTANIKA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Hospodářský význam:</a:t>
            </a:r>
            <a:endParaRPr lang="cs-CZ" dirty="0"/>
          </a:p>
        </p:txBody>
      </p:sp>
      <p:sp>
        <p:nvSpPr>
          <p:cNvPr id="35842" name="Zástupný symbol pro obsah 4"/>
          <p:cNvSpPr>
            <a:spLocks noGrp="1"/>
          </p:cNvSpPr>
          <p:nvPr>
            <p:ph sz="half" idx="1"/>
          </p:nvPr>
        </p:nvSpPr>
        <p:spPr>
          <a:xfrm>
            <a:off x="179388" y="1557338"/>
            <a:ext cx="4038600" cy="45354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mtClean="0"/>
              <a:t>Plodem jsou nepravá bobule, které obsahují vitamíny A,B, C a minerální látky. </a:t>
            </a:r>
          </a:p>
          <a:p>
            <a:pPr>
              <a:buFont typeface="Wingdings 2" pitchFamily="18" charset="2"/>
              <a:buNone/>
            </a:pPr>
            <a:endParaRPr lang="cs-CZ" smtClean="0"/>
          </a:p>
          <a:p>
            <a:pPr>
              <a:buFont typeface="Wingdings 2" pitchFamily="18" charset="2"/>
              <a:buNone/>
            </a:pPr>
            <a:r>
              <a:rPr lang="cs-CZ" smtClean="0"/>
              <a:t>Z květů se lisuje olej, který se využívá v kosmetice. 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343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844" name="Picture 3" descr="C:\Documents and Settings\User\Local Settings\Temporary Internet Files\Content.IE5\3YD0CJ5H\MC900193564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8488" y="5445125"/>
            <a:ext cx="175895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8" descr="C:\Documents and Settings\User\Local Settings\Temporary Internet Files\Content.IE5\DCG9WUW0\MC900436894[1]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7538" y="119697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9" descr="C:\Documents and Settings\User\Local Settings\Temporary Internet Files\Content.IE5\WGIQHGSR\MC900436914[1]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3" y="3933825"/>
            <a:ext cx="9937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1" descr="C:\Documents and Settings\User\Local Settings\Temporary Internet Files\Content.IE5\3YD0CJ5H\MP900403416[1]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242098">
            <a:off x="6764338" y="654050"/>
            <a:ext cx="2065337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Zástupný symbol pro obsah 3" descr="400px-Buddhahand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620713"/>
            <a:ext cx="3889375" cy="5832475"/>
          </a:xfrm>
        </p:spPr>
      </p:pic>
      <p:sp>
        <p:nvSpPr>
          <p:cNvPr id="36866" name="Zástupný symbol pro obsah 4"/>
          <p:cNvSpPr>
            <a:spLocks noGrp="1"/>
          </p:cNvSpPr>
          <p:nvPr>
            <p:ph sz="half" idx="2"/>
          </p:nvPr>
        </p:nvSpPr>
        <p:spPr>
          <a:xfrm>
            <a:off x="5364163" y="1484313"/>
            <a:ext cx="3240087" cy="3994150"/>
          </a:xfrm>
        </p:spPr>
        <p:txBody>
          <a:bodyPr/>
          <a:lstStyle/>
          <a:p>
            <a:pPr algn="ctr"/>
            <a:r>
              <a:rPr lang="cs-CZ" smtClean="0"/>
              <a:t>BUDHOVA RUKA -  jeden z nejvzácnějších okrasných citrusů.</a:t>
            </a:r>
          </a:p>
          <a:p>
            <a:pPr algn="ctr"/>
            <a:endParaRPr lang="cs-CZ" smtClean="0"/>
          </a:p>
          <a:p>
            <a:pPr algn="ctr"/>
            <a:r>
              <a:rPr lang="cs-CZ" smtClean="0"/>
              <a:t>Plody mají citrusovou vůni.</a:t>
            </a:r>
          </a:p>
        </p:txBody>
      </p:sp>
      <p:sp>
        <p:nvSpPr>
          <p:cNvPr id="36867" name="TextovéPole 6"/>
          <p:cNvSpPr txBox="1">
            <a:spLocks noChangeArrowheads="1"/>
          </p:cNvSpPr>
          <p:nvPr/>
        </p:nvSpPr>
        <p:spPr bwMode="auto">
          <a:xfrm>
            <a:off x="7667625" y="6237288"/>
            <a:ext cx="865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Franklin Gothic Book" pitchFamily="34" charset="0"/>
              </a:rPr>
              <a:t>Obr.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Poznáš tento plod?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38600" cy="2552700"/>
          </a:xfrm>
        </p:spPr>
        <p:txBody>
          <a:bodyPr/>
          <a:lstStyle/>
          <a:p>
            <a:r>
              <a:rPr lang="cs-CZ" smtClean="0"/>
              <a:t>Ano, je to FÍK.</a:t>
            </a:r>
          </a:p>
          <a:p>
            <a:r>
              <a:rPr lang="cs-CZ" smtClean="0"/>
              <a:t>Fíky jsou velmi sladké části dužnatého nepravého plodenství.</a:t>
            </a:r>
          </a:p>
          <a:p>
            <a:endParaRPr lang="cs-CZ" smtClean="0"/>
          </a:p>
        </p:txBody>
      </p:sp>
      <p:pic>
        <p:nvPicPr>
          <p:cNvPr id="37891" name="Zástupný symbol pro obsah 8" descr="220px-Fig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2276475"/>
            <a:ext cx="3890962" cy="3024188"/>
          </a:xfrm>
        </p:spPr>
      </p:pic>
      <p:pic>
        <p:nvPicPr>
          <p:cNvPr id="6" name="Zástupný symbol pro obsah 6" descr="220px-Fig_interio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860800"/>
            <a:ext cx="3382962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ovéPole 6"/>
          <p:cNvSpPr txBox="1">
            <a:spLocks noChangeArrowheads="1"/>
          </p:cNvSpPr>
          <p:nvPr/>
        </p:nvSpPr>
        <p:spPr bwMode="auto">
          <a:xfrm>
            <a:off x="7667625" y="6237288"/>
            <a:ext cx="1296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Franklin Gothic Book" pitchFamily="34" charset="0"/>
              </a:rPr>
              <a:t>Obr. 7,8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Zástupný symbol pro obsah 3" descr="258px-Ficus_carica_01_by_Line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196975"/>
            <a:ext cx="3960812" cy="5280025"/>
          </a:xfrm>
        </p:spPr>
      </p:pic>
      <p:sp>
        <p:nvSpPr>
          <p:cNvPr id="38914" name="Zástupný symbol pro obsah 5"/>
          <p:cNvSpPr>
            <a:spLocks noGrp="1"/>
          </p:cNvSpPr>
          <p:nvPr>
            <p:ph sz="half" idx="2"/>
          </p:nvPr>
        </p:nvSpPr>
        <p:spPr>
          <a:xfrm>
            <a:off x="4859338" y="1052513"/>
            <a:ext cx="4038600" cy="51133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mtClean="0"/>
              <a:t>Původním domovem fíkovníku je jihovýchodní Asie, jižní Španělsko, možná i Balkán.</a:t>
            </a:r>
          </a:p>
          <a:p>
            <a:pPr>
              <a:buFont typeface="Wingdings 2" pitchFamily="18" charset="2"/>
              <a:buNone/>
            </a:pPr>
            <a:endParaRPr lang="cs-CZ" smtClean="0"/>
          </a:p>
          <a:p>
            <a:pPr>
              <a:buFont typeface="Wingdings 2" pitchFamily="18" charset="2"/>
              <a:buNone/>
            </a:pPr>
            <a:r>
              <a:rPr lang="cs-CZ" smtClean="0"/>
              <a:t>Od starověku byl však vysazován v celém Středozemí, někde dokonce i zplaněl.</a:t>
            </a:r>
          </a:p>
        </p:txBody>
      </p:sp>
      <p:sp>
        <p:nvSpPr>
          <p:cNvPr id="38915" name="TextovéPole 7"/>
          <p:cNvSpPr txBox="1">
            <a:spLocks noChangeArrowheads="1"/>
          </p:cNvSpPr>
          <p:nvPr/>
        </p:nvSpPr>
        <p:spPr bwMode="auto">
          <a:xfrm>
            <a:off x="7667625" y="6237288"/>
            <a:ext cx="865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Franklin Gothic Book" pitchFamily="34" charset="0"/>
              </a:rPr>
              <a:t>Obr. 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cs-CZ" sz="9600" smtClean="0"/>
              <a:t>KOŘENÍ</a:t>
            </a:r>
          </a:p>
        </p:txBody>
      </p:sp>
      <p:pic>
        <p:nvPicPr>
          <p:cNvPr id="39938" name="Picture 3" descr="C:\Documents and Settings\User\Local Settings\Temporary Internet Files\Content.IE5\8CX47FTU\MC90012309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2420938"/>
            <a:ext cx="15716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4" descr="C:\Documents and Settings\User\Local Settings\Temporary Internet Files\Content.IE5\H08RWZT3\MC90001672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476250"/>
            <a:ext cx="16383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6" descr="C:\Documents and Settings\User\Local Settings\Temporary Internet Files\Content.IE5\8CX47FTU\MC900331395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5157788"/>
            <a:ext cx="1370013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7" descr="C:\Documents and Settings\User\Local Settings\Temporary Internet Files\Content.IE5\QNNDW2MD\MC9003313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260350"/>
            <a:ext cx="1814513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9" descr="C:\Documents and Settings\User\Local Settings\Temporary Internet Files\Content.IE5\DCG9WUW0\MC900388798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2636838"/>
            <a:ext cx="1814512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1" descr="C:\Documents and Settings\User\Local Settings\Temporary Internet Files\Content.IE5\BI2D836D\MC900331301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" y="4941888"/>
            <a:ext cx="13398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12" descr="C:\Documents and Settings\User\Local Settings\Temporary Internet Files\Content.IE5\QNNDW2MD\MC900030127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24525" y="3860800"/>
            <a:ext cx="957263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Zástupný symbol pro obsah 8" descr="220px-Pfeffer-Gewürz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9750" y="692150"/>
            <a:ext cx="17097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aoblený obdélníkový popisek 19"/>
          <p:cNvSpPr/>
          <p:nvPr/>
        </p:nvSpPr>
        <p:spPr>
          <a:xfrm>
            <a:off x="2124075" y="404813"/>
            <a:ext cx="1008063" cy="4318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PEPŘ</a:t>
            </a:r>
            <a:endParaRPr lang="cs-CZ" dirty="0"/>
          </a:p>
        </p:txBody>
      </p:sp>
      <p:sp>
        <p:nvSpPr>
          <p:cNvPr id="21" name="Zaoblený obdélníkový popisek 20"/>
          <p:cNvSpPr/>
          <p:nvPr/>
        </p:nvSpPr>
        <p:spPr>
          <a:xfrm>
            <a:off x="7740650" y="476250"/>
            <a:ext cx="1295400" cy="4318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SKOŘICE</a:t>
            </a:r>
            <a:endParaRPr lang="cs-CZ" dirty="0"/>
          </a:p>
        </p:txBody>
      </p:sp>
      <p:sp>
        <p:nvSpPr>
          <p:cNvPr id="22" name="Zaoblený obdélníkový popisek 21"/>
          <p:cNvSpPr/>
          <p:nvPr/>
        </p:nvSpPr>
        <p:spPr>
          <a:xfrm>
            <a:off x="395288" y="2420938"/>
            <a:ext cx="1655762" cy="4318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ZÁZVOR</a:t>
            </a:r>
            <a:endParaRPr lang="cs-CZ" dirty="0"/>
          </a:p>
        </p:txBody>
      </p:sp>
      <p:sp>
        <p:nvSpPr>
          <p:cNvPr id="23" name="Zaoblený obdélníkový popisek 22"/>
          <p:cNvSpPr/>
          <p:nvPr/>
        </p:nvSpPr>
        <p:spPr>
          <a:xfrm>
            <a:off x="3419475" y="3716338"/>
            <a:ext cx="1008063" cy="43338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CHILLI</a:t>
            </a:r>
            <a:endParaRPr lang="cs-CZ" dirty="0"/>
          </a:p>
        </p:txBody>
      </p:sp>
      <p:sp>
        <p:nvSpPr>
          <p:cNvPr id="24" name="Zaoblený obdélníkový popisek 23"/>
          <p:cNvSpPr/>
          <p:nvPr/>
        </p:nvSpPr>
        <p:spPr>
          <a:xfrm>
            <a:off x="5292725" y="3284538"/>
            <a:ext cx="1727200" cy="4318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MAJORÁNKA</a:t>
            </a:r>
            <a:endParaRPr lang="cs-CZ" dirty="0"/>
          </a:p>
        </p:txBody>
      </p:sp>
      <p:sp>
        <p:nvSpPr>
          <p:cNvPr id="25" name="Zaoblený obdélníkový popisek 24"/>
          <p:cNvSpPr/>
          <p:nvPr/>
        </p:nvSpPr>
        <p:spPr>
          <a:xfrm>
            <a:off x="7596188" y="4508500"/>
            <a:ext cx="1008062" cy="43338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ANÝZ</a:t>
            </a:r>
            <a:endParaRPr lang="cs-CZ" dirty="0"/>
          </a:p>
        </p:txBody>
      </p:sp>
      <p:sp>
        <p:nvSpPr>
          <p:cNvPr id="26" name="Zaoblený obdélníkový popisek 25"/>
          <p:cNvSpPr/>
          <p:nvPr/>
        </p:nvSpPr>
        <p:spPr>
          <a:xfrm>
            <a:off x="7380288" y="2276475"/>
            <a:ext cx="1439862" cy="4318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JALOVEC</a:t>
            </a:r>
            <a:endParaRPr lang="cs-CZ" dirty="0"/>
          </a:p>
        </p:txBody>
      </p:sp>
      <p:sp>
        <p:nvSpPr>
          <p:cNvPr id="27" name="Zaoblený obdélníkový popisek 26"/>
          <p:cNvSpPr/>
          <p:nvPr/>
        </p:nvSpPr>
        <p:spPr>
          <a:xfrm>
            <a:off x="1403350" y="4508500"/>
            <a:ext cx="1728788" cy="72072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BOBKOVÝ LIST</a:t>
            </a:r>
            <a:endParaRPr lang="cs-CZ" dirty="0"/>
          </a:p>
        </p:txBody>
      </p:sp>
      <p:sp>
        <p:nvSpPr>
          <p:cNvPr id="28" name="Zaoblený obdélníkový popisek 27"/>
          <p:cNvSpPr/>
          <p:nvPr/>
        </p:nvSpPr>
        <p:spPr>
          <a:xfrm>
            <a:off x="5435600" y="188913"/>
            <a:ext cx="1512888" cy="42386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BAZALKA</a:t>
            </a:r>
            <a:endParaRPr lang="cs-CZ" dirty="0"/>
          </a:p>
        </p:txBody>
      </p:sp>
      <p:sp>
        <p:nvSpPr>
          <p:cNvPr id="39955" name="TextovéPole 28"/>
          <p:cNvSpPr txBox="1">
            <a:spLocks noChangeArrowheads="1"/>
          </p:cNvSpPr>
          <p:nvPr/>
        </p:nvSpPr>
        <p:spPr bwMode="auto">
          <a:xfrm>
            <a:off x="323850" y="1989138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Franklin Gothic Book" pitchFamily="34" charset="0"/>
              </a:rPr>
              <a:t>Obr. 10</a:t>
            </a:r>
          </a:p>
        </p:txBody>
      </p:sp>
      <p:pic>
        <p:nvPicPr>
          <p:cNvPr id="39956" name="Picture 16" descr="C:\Documents and Settings\User\Local Settings\Temporary Internet Files\Content.IE5\8CX47FTU\MC900358673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08400" y="4292600"/>
            <a:ext cx="129540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Zástupný symbol pro obsah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cs-CZ" sz="9600" smtClean="0"/>
          </a:p>
          <a:p>
            <a:pPr algn="ctr">
              <a:buFont typeface="Wingdings 2" pitchFamily="18" charset="2"/>
              <a:buNone/>
            </a:pPr>
            <a:endParaRPr lang="cs-CZ" sz="9600" smtClean="0"/>
          </a:p>
          <a:p>
            <a:pPr algn="ctr">
              <a:buFont typeface="Wingdings 2" pitchFamily="18" charset="2"/>
              <a:buNone/>
            </a:pPr>
            <a:r>
              <a:rPr lang="cs-CZ" sz="9600" smtClean="0"/>
              <a:t>NÁPOJE</a:t>
            </a:r>
          </a:p>
        </p:txBody>
      </p:sp>
      <p:pic>
        <p:nvPicPr>
          <p:cNvPr id="40962" name="Picture 3" descr="C:\Documents and Settings\User\Local Settings\Temporary Internet Files\Content.IE5\BI2D836D\MP90040145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4075" y="4221163"/>
            <a:ext cx="1939925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4" descr="C:\Documents and Settings\User\Local Settings\Temporary Internet Files\Content.IE5\QNNDW2MD\MP90042239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549275"/>
            <a:ext cx="1782762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5" descr="C:\Documents and Settings\User\Local Settings\Temporary Internet Files\Content.IE5\QNNDW2MD\MP90043874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3"/>
            <a:ext cx="192405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8" descr="C:\Documents and Settings\User\Local Settings\Temporary Internet Files\Content.IE5\8CX47FTU\MP900431028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620713"/>
            <a:ext cx="20923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9" descr="C:\Documents and Settings\User\Local Settings\Temporary Internet Files\Content.IE5\WGIQHGSR\MC900410453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3938" y="476250"/>
            <a:ext cx="2127250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ový popisek 7"/>
          <p:cNvSpPr/>
          <p:nvPr/>
        </p:nvSpPr>
        <p:spPr>
          <a:xfrm>
            <a:off x="2555875" y="2349500"/>
            <a:ext cx="1295400" cy="57467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kakao</a:t>
            </a:r>
            <a:endParaRPr lang="cs-CZ" dirty="0"/>
          </a:p>
        </p:txBody>
      </p:sp>
      <p:sp>
        <p:nvSpPr>
          <p:cNvPr id="9" name="Obdélníkový popisek 8"/>
          <p:cNvSpPr/>
          <p:nvPr/>
        </p:nvSpPr>
        <p:spPr>
          <a:xfrm>
            <a:off x="4284663" y="333375"/>
            <a:ext cx="1295400" cy="57467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oliva</a:t>
            </a:r>
            <a:endParaRPr lang="cs-CZ" dirty="0"/>
          </a:p>
        </p:txBody>
      </p:sp>
      <p:sp>
        <p:nvSpPr>
          <p:cNvPr id="10" name="Obdélníkový popisek 9"/>
          <p:cNvSpPr/>
          <p:nvPr/>
        </p:nvSpPr>
        <p:spPr>
          <a:xfrm>
            <a:off x="6372225" y="2060575"/>
            <a:ext cx="1295400" cy="57626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káva</a:t>
            </a:r>
            <a:endParaRPr lang="cs-CZ" dirty="0"/>
          </a:p>
        </p:txBody>
      </p:sp>
      <p:sp>
        <p:nvSpPr>
          <p:cNvPr id="11" name="Obdélníkový popisek 10"/>
          <p:cNvSpPr/>
          <p:nvPr/>
        </p:nvSpPr>
        <p:spPr>
          <a:xfrm>
            <a:off x="7092950" y="3573463"/>
            <a:ext cx="1295400" cy="57626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čaj</a:t>
            </a:r>
            <a:endParaRPr lang="cs-CZ" dirty="0"/>
          </a:p>
        </p:txBody>
      </p:sp>
      <p:sp>
        <p:nvSpPr>
          <p:cNvPr id="12" name="Obdélníkový popisek 11"/>
          <p:cNvSpPr/>
          <p:nvPr/>
        </p:nvSpPr>
        <p:spPr>
          <a:xfrm>
            <a:off x="1979613" y="5229225"/>
            <a:ext cx="1296987" cy="57626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káva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ČAJOVNÍK ČÍNSKÝ</a:t>
            </a:r>
            <a:endParaRPr lang="cs-CZ" dirty="0"/>
          </a:p>
        </p:txBody>
      </p:sp>
      <p:pic>
        <p:nvPicPr>
          <p:cNvPr id="41986" name="Zástupný symbol pro obsah 4" descr="250px-Teeblaetter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628775"/>
            <a:ext cx="4194175" cy="2868613"/>
          </a:xfrm>
        </p:spPr>
      </p:pic>
      <p:pic>
        <p:nvPicPr>
          <p:cNvPr id="41987" name="Zástupný symbol pro obsah 5" descr="220px-Flower_of_camellia_sinensis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651500" y="4076700"/>
            <a:ext cx="2520950" cy="1684338"/>
          </a:xfrm>
        </p:spPr>
      </p:pic>
      <p:sp>
        <p:nvSpPr>
          <p:cNvPr id="41988" name="TextovéPole 7"/>
          <p:cNvSpPr txBox="1">
            <a:spLocks noChangeArrowheads="1"/>
          </p:cNvSpPr>
          <p:nvPr/>
        </p:nvSpPr>
        <p:spPr bwMode="auto">
          <a:xfrm>
            <a:off x="611188" y="4581525"/>
            <a:ext cx="428466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>
                <a:latin typeface="Franklin Gothic Book" pitchFamily="34" charset="0"/>
              </a:rPr>
              <a:t>PŮVOD: JIHOVÝCHODNÍ  ASIE</a:t>
            </a:r>
          </a:p>
          <a:p>
            <a:pPr algn="ctr"/>
            <a:endParaRPr lang="cs-CZ" sz="2000">
              <a:latin typeface="Franklin Gothic Book" pitchFamily="34" charset="0"/>
            </a:endParaRPr>
          </a:p>
          <a:p>
            <a:pPr algn="ctr"/>
            <a:r>
              <a:rPr lang="cs-CZ" sz="2000">
                <a:latin typeface="Franklin Gothic Book" pitchFamily="34" charset="0"/>
              </a:rPr>
              <a:t>DNES SE PĚSTUJE  V TROPICKÝCH A SUBTROPICKÝCH OBLASTECH V RŮZNÝCH NADMOŘSKÝCH VÝŠKÁCH.</a:t>
            </a:r>
          </a:p>
        </p:txBody>
      </p:sp>
      <p:sp>
        <p:nvSpPr>
          <p:cNvPr id="41989" name="TextovéPole 8"/>
          <p:cNvSpPr txBox="1">
            <a:spLocks noChangeArrowheads="1"/>
          </p:cNvSpPr>
          <p:nvPr/>
        </p:nvSpPr>
        <p:spPr bwMode="auto">
          <a:xfrm>
            <a:off x="5364163" y="1700213"/>
            <a:ext cx="345598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Franklin Gothic Book" pitchFamily="34" charset="0"/>
              </a:rPr>
              <a:t>KEŘ NEBO STROM</a:t>
            </a:r>
          </a:p>
          <a:p>
            <a:r>
              <a:rPr lang="cs-CZ" sz="2000">
                <a:latin typeface="Franklin Gothic Book" pitchFamily="34" charset="0"/>
              </a:rPr>
              <a:t> </a:t>
            </a:r>
          </a:p>
          <a:p>
            <a:r>
              <a:rPr lang="cs-CZ" sz="2000">
                <a:latin typeface="Franklin Gothic Book" pitchFamily="34" charset="0"/>
              </a:rPr>
              <a:t>VYUŽITÍ:  </a:t>
            </a:r>
          </a:p>
          <a:p>
            <a:r>
              <a:rPr lang="cs-CZ" sz="2000">
                <a:latin typeface="Franklin Gothic Book" pitchFamily="34" charset="0"/>
              </a:rPr>
              <a:t>LISTY SE SUŠÍ -&gt; ZELENÝ ČAJ</a:t>
            </a:r>
          </a:p>
          <a:p>
            <a:r>
              <a:rPr lang="cs-CZ" sz="2000">
                <a:latin typeface="Franklin Gothic Book" pitchFamily="34" charset="0"/>
              </a:rPr>
              <a:t>LISTY SE DÁL UPRAVUJÍ -&gt; ČERNÝ ČAJ</a:t>
            </a:r>
          </a:p>
        </p:txBody>
      </p:sp>
      <p:sp>
        <p:nvSpPr>
          <p:cNvPr id="41990" name="TextovéPole 10"/>
          <p:cNvSpPr txBox="1">
            <a:spLocks noChangeArrowheads="1"/>
          </p:cNvSpPr>
          <p:nvPr/>
        </p:nvSpPr>
        <p:spPr bwMode="auto">
          <a:xfrm>
            <a:off x="7524750" y="6237288"/>
            <a:ext cx="1439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Franklin Gothic Book" pitchFamily="34" charset="0"/>
              </a:rPr>
              <a:t>Obr. 11,12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cs-CZ" dirty="0" smtClean="0"/>
              <a:t>Kávovník arabský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Původ: severovýchodní Afrika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Plodem je peckovice.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V peckovici jsou dvě semena, která se  vylupují a praží.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Pražená kávová zrna se melou a vzniká KÁVA</a:t>
            </a:r>
            <a:endParaRPr lang="cs-CZ" dirty="0"/>
          </a:p>
        </p:txBody>
      </p:sp>
      <p:pic>
        <p:nvPicPr>
          <p:cNvPr id="43011" name="Zástupný symbol pro obsah 4" descr="450px-Starr_070308-5471_Coffea_arabic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48250" y="1600200"/>
            <a:ext cx="3543300" cy="4724400"/>
          </a:xfrm>
        </p:spPr>
      </p:pic>
      <p:pic>
        <p:nvPicPr>
          <p:cNvPr id="43012" name="Picture 2" descr="C:\Documents and Settings\User\Local Settings\Temporary Internet Files\Content.IE5\H08RWZT3\MC9002932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0"/>
            <a:ext cx="119062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ovéPole 5"/>
          <p:cNvSpPr txBox="1">
            <a:spLocks noChangeArrowheads="1"/>
          </p:cNvSpPr>
          <p:nvPr/>
        </p:nvSpPr>
        <p:spPr bwMode="auto">
          <a:xfrm>
            <a:off x="7740650" y="6381750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Franklin Gothic Book" pitchFamily="34" charset="0"/>
              </a:rPr>
              <a:t>Obr.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Kakaovník pravý</a:t>
            </a:r>
            <a:endParaRPr lang="cs-CZ" dirty="0"/>
          </a:p>
        </p:txBody>
      </p:sp>
      <p:sp>
        <p:nvSpPr>
          <p:cNvPr id="44034" name="Zástupný symbol pro obsah 2"/>
          <p:cNvSpPr>
            <a:spLocks noGrp="1"/>
          </p:cNvSpPr>
          <p:nvPr>
            <p:ph sz="half" idx="1"/>
          </p:nvPr>
        </p:nvSpPr>
        <p:spPr>
          <a:xfrm>
            <a:off x="323850" y="2133600"/>
            <a:ext cx="4191000" cy="4724400"/>
          </a:xfrm>
        </p:spPr>
        <p:txBody>
          <a:bodyPr/>
          <a:lstStyle/>
          <a:p>
            <a:r>
              <a:rPr lang="cs-CZ" smtClean="0"/>
              <a:t>Plodem je tobolka.</a:t>
            </a:r>
          </a:p>
          <a:p>
            <a:r>
              <a:rPr lang="cs-CZ" smtClean="0"/>
              <a:t>V tobolce jsou uložena semena (kakaové boby).</a:t>
            </a:r>
          </a:p>
          <a:p>
            <a:r>
              <a:rPr lang="cs-CZ" smtClean="0"/>
              <a:t>Po usušení se semena rozemelou na prášek.</a:t>
            </a:r>
          </a:p>
          <a:p>
            <a:r>
              <a:rPr lang="cs-CZ" smtClean="0"/>
              <a:t>Využití: potravinářství př. výroba čokolády</a:t>
            </a:r>
          </a:p>
          <a:p>
            <a:endParaRPr lang="cs-CZ" smtClean="0"/>
          </a:p>
        </p:txBody>
      </p:sp>
      <p:pic>
        <p:nvPicPr>
          <p:cNvPr id="44035" name="Zástupný symbol pro obsah 4" descr="250px-Starr_070321-6121_Theobroma_cacao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32400" y="1847850"/>
            <a:ext cx="3175000" cy="4229100"/>
          </a:xfrm>
        </p:spPr>
      </p:pic>
      <p:pic>
        <p:nvPicPr>
          <p:cNvPr id="44036" name="Picture 2" descr="C:\Documents and Settings\User\Local Settings\Temporary Internet Files\Content.IE5\DCG9WUW0\MC90029025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260350"/>
            <a:ext cx="18065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ovéPole 5"/>
          <p:cNvSpPr txBox="1">
            <a:spLocks noChangeArrowheads="1"/>
          </p:cNvSpPr>
          <p:nvPr/>
        </p:nvSpPr>
        <p:spPr bwMode="auto">
          <a:xfrm>
            <a:off x="7524750" y="6237288"/>
            <a:ext cx="1008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Franklin Gothic Book" pitchFamily="34" charset="0"/>
              </a:rPr>
              <a:t>Obr.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Olivovník evropský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Plodem je peckovice.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Peckovice mají velký obsah oleje.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Využití: potravinářství, kosmetika, farmakologický průmysl</a:t>
            </a:r>
            <a:endParaRPr lang="cs-CZ" dirty="0"/>
          </a:p>
        </p:txBody>
      </p:sp>
      <p:pic>
        <p:nvPicPr>
          <p:cNvPr id="45059" name="Zástupný symbol pro obsah 4" descr="800px-Olive_tre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3789363"/>
            <a:ext cx="4038600" cy="2876550"/>
          </a:xfrm>
        </p:spPr>
      </p:pic>
      <p:pic>
        <p:nvPicPr>
          <p:cNvPr id="45060" name="Picture 3" descr="C:\Documents and Settings\User\Local Settings\Temporary Internet Files\Content.IE5\WGIQHGSR\MP90043328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549275"/>
            <a:ext cx="2192337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4" descr="C:\Documents and Settings\User\Local Settings\Temporary Internet Files\Content.IE5\8CX47FTU\MC900339778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1700213"/>
            <a:ext cx="1481138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ovéPole 7"/>
          <p:cNvSpPr txBox="1">
            <a:spLocks noChangeArrowheads="1"/>
          </p:cNvSpPr>
          <p:nvPr/>
        </p:nvSpPr>
        <p:spPr bwMode="auto">
          <a:xfrm>
            <a:off x="3132138" y="6092825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Franklin Gothic Book" pitchFamily="34" charset="0"/>
              </a:rPr>
              <a:t>Obr.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692696"/>
          <a:ext cx="8229600" cy="543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C07D07-4BB3-49E3-95A8-0EE48670D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7EC07D07-4BB3-49E3-95A8-0EE48670D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EC07D07-4BB3-49E3-95A8-0EE48670D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939F67-497D-45CF-A85F-C7FEDFCD6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3A939F67-497D-45CF-A85F-C7FEDFCD6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3A939F67-497D-45CF-A85F-C7FEDFCD6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66D69F-6CE6-41F5-9CCC-56E10B5E2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0D66D69F-6CE6-41F5-9CCC-56E10B5E2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0D66D69F-6CE6-41F5-9CCC-56E10B5E2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AE29E8-6DB9-485F-877F-19461417A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22AE29E8-6DB9-485F-877F-19461417A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22AE29E8-6DB9-485F-877F-19461417A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Bavlník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288" y="1341438"/>
            <a:ext cx="6913562" cy="1800225"/>
          </a:xfrm>
        </p:spPr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sz="3800" dirty="0" smtClean="0"/>
              <a:t>Rozšíření: tropy a subtropy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sz="3800" dirty="0" smtClean="0"/>
              <a:t>Ze semen se vyrábí textilní vlákno. 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sz="3800" dirty="0" smtClean="0"/>
              <a:t>Využití: textilní průmysl, lékařství  (surová vata)</a:t>
            </a:r>
            <a:endParaRPr lang="cs-CZ" sz="3800" dirty="0"/>
          </a:p>
        </p:txBody>
      </p:sp>
      <p:pic>
        <p:nvPicPr>
          <p:cNvPr id="46083" name="Zástupný symbol pro obsah 4" descr="800px-Feld_mit_reifer_Baumwolle.jpe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3213100"/>
            <a:ext cx="5089525" cy="3409950"/>
          </a:xfrm>
        </p:spPr>
      </p:pic>
      <p:pic>
        <p:nvPicPr>
          <p:cNvPr id="46084" name="Picture 2" descr="C:\Documents and Settings\User\Local Settings\Temporary Internet Files\Content.IE5\QNNDW2MD\MC90035384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0"/>
            <a:ext cx="15113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3" descr="C:\Documents and Settings\User\Local Settings\Temporary Internet Files\Content.IE5\WGIQHGSR\MC900250939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260350"/>
            <a:ext cx="2447925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extovéPole 6"/>
          <p:cNvSpPr txBox="1">
            <a:spLocks noChangeArrowheads="1"/>
          </p:cNvSpPr>
          <p:nvPr/>
        </p:nvSpPr>
        <p:spPr bwMode="auto">
          <a:xfrm>
            <a:off x="7667625" y="6237288"/>
            <a:ext cx="1152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Franklin Gothic Book" pitchFamily="34" charset="0"/>
              </a:rPr>
              <a:t>Obr.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cs-CZ" sz="9600" smtClean="0"/>
          </a:p>
          <a:p>
            <a:pPr algn="ctr">
              <a:buFont typeface="Wingdings 2" pitchFamily="18" charset="2"/>
              <a:buNone/>
            </a:pPr>
            <a:r>
              <a:rPr lang="cs-CZ" sz="9600" smtClean="0"/>
              <a:t>OVOCE</a:t>
            </a:r>
          </a:p>
        </p:txBody>
      </p:sp>
      <p:pic>
        <p:nvPicPr>
          <p:cNvPr id="28674" name="Picture 5" descr="C:\Documents and Settings\User\Local Settings\Temporary Internet Files\Content.IE5\H08RWZT3\MC900436914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463" y="242093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 descr="C:\Documents and Settings\User\Local Settings\Temporary Internet Files\Content.IE5\QNNDW2MD\MP900144218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76250"/>
            <a:ext cx="17272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 descr="C:\Documents and Settings\User\Local Settings\Temporary Internet Files\Content.IE5\8CX47FTU\MP900424393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4437063"/>
            <a:ext cx="2205038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 descr="C:\Documents and Settings\User\Local Settings\Temporary Internet Files\Content.IE5\BI2D836D\MC900441718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726886">
            <a:off x="6046788" y="7938"/>
            <a:ext cx="2322512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4" descr="C:\Documents and Settings\User\Local Settings\Temporary Internet Files\Content.IE5\8CX47FTU\MC900441720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75" y="620713"/>
            <a:ext cx="1731963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5" descr="C:\Documents and Settings\User\Local Settings\Temporary Internet Files\Content.IE5\8CX47FTU\MC900246115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63938" y="4724400"/>
            <a:ext cx="203993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6" descr="C:\Documents and Settings\User\Local Settings\Temporary Internet Files\Content.IE5\8CX47FTU\MP900387874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288" y="4508500"/>
            <a:ext cx="2535237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ový popisek 9"/>
          <p:cNvSpPr/>
          <p:nvPr/>
        </p:nvSpPr>
        <p:spPr>
          <a:xfrm>
            <a:off x="2195513" y="260350"/>
            <a:ext cx="1223962" cy="57626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datle</a:t>
            </a:r>
            <a:endParaRPr lang="cs-CZ" dirty="0"/>
          </a:p>
        </p:txBody>
      </p:sp>
      <p:sp>
        <p:nvSpPr>
          <p:cNvPr id="11" name="Obdélníkový popisek 10"/>
          <p:cNvSpPr/>
          <p:nvPr/>
        </p:nvSpPr>
        <p:spPr>
          <a:xfrm>
            <a:off x="4427538" y="260350"/>
            <a:ext cx="1223962" cy="57626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pomeranč</a:t>
            </a:r>
            <a:endParaRPr lang="cs-CZ" dirty="0"/>
          </a:p>
        </p:txBody>
      </p:sp>
      <p:sp>
        <p:nvSpPr>
          <p:cNvPr id="12" name="Obdélníkový popisek 11"/>
          <p:cNvSpPr/>
          <p:nvPr/>
        </p:nvSpPr>
        <p:spPr>
          <a:xfrm>
            <a:off x="395288" y="3860800"/>
            <a:ext cx="2016125" cy="57626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Limeta a citrón</a:t>
            </a:r>
            <a:endParaRPr lang="cs-CZ" dirty="0"/>
          </a:p>
        </p:txBody>
      </p:sp>
      <p:sp>
        <p:nvSpPr>
          <p:cNvPr id="13" name="Obdélníkový popisek 12"/>
          <p:cNvSpPr/>
          <p:nvPr/>
        </p:nvSpPr>
        <p:spPr>
          <a:xfrm>
            <a:off x="7596188" y="549275"/>
            <a:ext cx="1223962" cy="57626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banán</a:t>
            </a:r>
            <a:endParaRPr lang="cs-CZ" dirty="0"/>
          </a:p>
        </p:txBody>
      </p:sp>
      <p:sp>
        <p:nvSpPr>
          <p:cNvPr id="14" name="Obdélníkový popisek 13"/>
          <p:cNvSpPr/>
          <p:nvPr/>
        </p:nvSpPr>
        <p:spPr>
          <a:xfrm>
            <a:off x="3563938" y="4005263"/>
            <a:ext cx="1871662" cy="57626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mandarinka</a:t>
            </a:r>
            <a:endParaRPr lang="cs-CZ" dirty="0"/>
          </a:p>
        </p:txBody>
      </p:sp>
      <p:sp>
        <p:nvSpPr>
          <p:cNvPr id="15" name="Obdélníkový popisek 14"/>
          <p:cNvSpPr/>
          <p:nvPr/>
        </p:nvSpPr>
        <p:spPr>
          <a:xfrm>
            <a:off x="7740650" y="2205038"/>
            <a:ext cx="1223963" cy="57626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grep</a:t>
            </a:r>
            <a:endParaRPr lang="cs-CZ" dirty="0"/>
          </a:p>
        </p:txBody>
      </p:sp>
      <p:sp>
        <p:nvSpPr>
          <p:cNvPr id="16" name="Obdélníkový popisek 15"/>
          <p:cNvSpPr/>
          <p:nvPr/>
        </p:nvSpPr>
        <p:spPr>
          <a:xfrm>
            <a:off x="7380288" y="4437063"/>
            <a:ext cx="1223962" cy="57626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kokos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Datlovník kanárský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Vždy zelená rostlina pouští a oáz.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Původem je z Kanárských ostrovů.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Dnes je běžně vysazován v celém Středozemí jako okrasný strom.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Plodem je peckovice.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Význam pro člověka: plody = datle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Zástupný symbol pro obsah 3" descr="800px-Phoenix_dactylifera100_420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1484313"/>
            <a:ext cx="6216650" cy="4662487"/>
          </a:xfrm>
        </p:spPr>
      </p:pic>
      <p:sp>
        <p:nvSpPr>
          <p:cNvPr id="30722" name="TextovéPole 4"/>
          <p:cNvSpPr txBox="1">
            <a:spLocks noChangeArrowheads="1"/>
          </p:cNvSpPr>
          <p:nvPr/>
        </p:nvSpPr>
        <p:spPr bwMode="auto">
          <a:xfrm>
            <a:off x="7667625" y="6237288"/>
            <a:ext cx="865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Franklin Gothic Book" pitchFamily="34" charset="0"/>
              </a:rPr>
              <a:t>Obr. 1</a:t>
            </a:r>
          </a:p>
        </p:txBody>
      </p:sp>
      <p:pic>
        <p:nvPicPr>
          <p:cNvPr id="30723" name="Picture 2" descr="C:\Documents and Settings\User\Local Settings\Temporary Internet Files\Content.IE5\QNNDW2MD\MP900144218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90513"/>
            <a:ext cx="273685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Kokosovník ořechoplodý</a:t>
            </a:r>
            <a:endParaRPr lang="cs-CZ" dirty="0"/>
          </a:p>
        </p:txBody>
      </p:sp>
      <p:pic>
        <p:nvPicPr>
          <p:cNvPr id="31746" name="Zástupný symbol pro obsah 3" descr="220px-Coconut_natural_distribution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24300" y="3860800"/>
            <a:ext cx="2951163" cy="1838325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3805238" y="1557338"/>
            <a:ext cx="5338762" cy="2116137"/>
          </a:xfrm>
        </p:spPr>
        <p:txBody>
          <a:bodyPr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Roste v tropických oblastech.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Plodem je peckovice.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Uvnitř pecky se nachází kokos, který člověk suší a mele nebo konzumuje v čerstvém stavu.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</p:txBody>
      </p:sp>
      <p:pic>
        <p:nvPicPr>
          <p:cNvPr id="31748" name="Zástupný symbol pro obsah 3" descr="250px-Cocos_nucifera_-_Köhler–s_Medizinal-Pflanzen-18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484313"/>
            <a:ext cx="3311525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ovéPole 9"/>
          <p:cNvSpPr txBox="1">
            <a:spLocks noChangeArrowheads="1"/>
          </p:cNvSpPr>
          <p:nvPr/>
        </p:nvSpPr>
        <p:spPr bwMode="auto">
          <a:xfrm>
            <a:off x="2700338" y="6092825"/>
            <a:ext cx="1150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Franklin Gothic Book" pitchFamily="34" charset="0"/>
              </a:rPr>
              <a:t>Obr. 2,3</a:t>
            </a:r>
          </a:p>
        </p:txBody>
      </p:sp>
      <p:pic>
        <p:nvPicPr>
          <p:cNvPr id="31750" name="Picture 2" descr="C:\Documents and Settings\User\Local Settings\Temporary Internet Files\Content.IE5\8CX47FTU\MP900424393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5963" y="4797425"/>
            <a:ext cx="17541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Banánovník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Roste také v tropických oblastech.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Plody neobsahují semena.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Jak se tedy rozmnožují?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 smtClean="0"/>
              <a:t>Rozmnožují se pouze vegetativně. </a:t>
            </a:r>
            <a:endParaRPr lang="cs-CZ" dirty="0"/>
          </a:p>
        </p:txBody>
      </p:sp>
      <p:pic>
        <p:nvPicPr>
          <p:cNvPr id="32771" name="Zástupný symbol pro obsah 4" descr="258px-Luxor,_Banana_Island,_Banana_Tree,_Egypt,_Oct_2004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1484313"/>
            <a:ext cx="3240088" cy="4735512"/>
          </a:xfrm>
        </p:spPr>
      </p:pic>
      <p:pic>
        <p:nvPicPr>
          <p:cNvPr id="32772" name="Picture 3" descr="C:\Documents and Settings\User\Local Settings\Temporary Internet Files\Content.IE5\H08RWZT3\MC90043461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419475" y="260350"/>
            <a:ext cx="1590675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ovéPole 6"/>
          <p:cNvSpPr txBox="1">
            <a:spLocks noChangeArrowheads="1"/>
          </p:cNvSpPr>
          <p:nvPr/>
        </p:nvSpPr>
        <p:spPr bwMode="auto">
          <a:xfrm>
            <a:off x="7667625" y="6308725"/>
            <a:ext cx="865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Franklin Gothic Book" pitchFamily="34" charset="0"/>
              </a:rPr>
              <a:t>Obr.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980728"/>
            <a:ext cx="6048672" cy="172819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Banány obsahují vitamíny, minerální látky a vlákninu.</a:t>
            </a:r>
            <a:endParaRPr lang="cs-CZ" dirty="0"/>
          </a:p>
        </p:txBody>
      </p:sp>
      <p:pic>
        <p:nvPicPr>
          <p:cNvPr id="33794" name="Picture 2" descr="C:\Documents and Settings\User\Local Settings\Temporary Internet Files\Content.IE5\XEMMMLVB\MC900352066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125538"/>
            <a:ext cx="1782763" cy="1638300"/>
          </a:xfrm>
        </p:spPr>
      </p:pic>
      <p:sp>
        <p:nvSpPr>
          <p:cNvPr id="33795" name="Zástupný symbol pro obsah 3"/>
          <p:cNvSpPr>
            <a:spLocks noGrp="1"/>
          </p:cNvSpPr>
          <p:nvPr>
            <p:ph sz="half" idx="2"/>
          </p:nvPr>
        </p:nvSpPr>
        <p:spPr>
          <a:xfrm>
            <a:off x="684213" y="3213100"/>
            <a:ext cx="7858125" cy="2625725"/>
          </a:xfrm>
        </p:spPr>
        <p:txBody>
          <a:bodyPr/>
          <a:lstStyle/>
          <a:p>
            <a:pPr algn="ctr"/>
            <a:r>
              <a:rPr lang="cs-CZ" smtClean="0"/>
              <a:t>Skoro ¾ světového vývozu banánů zajišťuje Latinská Amerika. </a:t>
            </a:r>
          </a:p>
          <a:p>
            <a:pPr algn="ctr">
              <a:buFont typeface="Wingdings 2" pitchFamily="18" charset="2"/>
              <a:buNone/>
            </a:pPr>
            <a:r>
              <a:rPr lang="cs-CZ" smtClean="0"/>
              <a:t>Mezi „banánové republiky“patří například: Guetemala, Honduras, Kostarika, Nikaragua … </a:t>
            </a:r>
          </a:p>
        </p:txBody>
      </p:sp>
      <p:pic>
        <p:nvPicPr>
          <p:cNvPr id="33796" name="Picture 4" descr="C:\Documents and Settings\User\Local Settings\Temporary Internet Files\Content.IE5\8CX47FTU\MC90042594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5229225"/>
            <a:ext cx="1835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C:\Documents and Settings\User\Local Settings\Temporary Internet Files\Content.IE5\8CX47FTU\MC90042594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5229225"/>
            <a:ext cx="1835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C:\Documents and Settings\User\Local Settings\Temporary Internet Files\Content.IE5\8CX47FTU\MC90042594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5373688"/>
            <a:ext cx="1835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Citroníky a příbuzné rostliny nazýváme CITRUSY. </a:t>
            </a:r>
            <a:endParaRPr lang="cs-CZ" dirty="0"/>
          </a:p>
        </p:txBody>
      </p:sp>
      <p:pic>
        <p:nvPicPr>
          <p:cNvPr id="34818" name="Zástupný symbol pro obsah 3" descr="258px-Mandarinky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557338"/>
            <a:ext cx="3135312" cy="2357437"/>
          </a:xfrm>
        </p:spPr>
      </p:pic>
      <p:sp>
        <p:nvSpPr>
          <p:cNvPr id="34819" name="Zástupný symbol pro obsah 4"/>
          <p:cNvSpPr>
            <a:spLocks noGrp="1"/>
          </p:cNvSpPr>
          <p:nvPr>
            <p:ph sz="half" idx="2"/>
          </p:nvPr>
        </p:nvSpPr>
        <p:spPr>
          <a:xfrm>
            <a:off x="827088" y="4292600"/>
            <a:ext cx="4903787" cy="20494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mtClean="0"/>
              <a:t>Domovem je Východní Asie.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Dnes jsou citrusy rozšířeny po celém Středomoří v mnoha odrůdách..</a:t>
            </a:r>
          </a:p>
        </p:txBody>
      </p:sp>
      <p:pic>
        <p:nvPicPr>
          <p:cNvPr id="34820" name="Picture 2" descr="C:\Documents and Settings\User\Local Settings\Temporary Internet Files\Content.IE5\DCG9WUW0\MC90040795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2205038"/>
            <a:ext cx="22304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 descr="C:\Documents and Settings\User\Local Settings\Temporary Internet Files\Content.IE5\8CX47FTU\MP90014447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2924175"/>
            <a:ext cx="22987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5" descr="C:\Documents and Settings\User\Local Settings\Temporary Internet Files\Content.IE5\H08RWZT3\MC900436914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90805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ovéPole 8"/>
          <p:cNvSpPr txBox="1">
            <a:spLocks noChangeArrowheads="1"/>
          </p:cNvSpPr>
          <p:nvPr/>
        </p:nvSpPr>
        <p:spPr bwMode="auto">
          <a:xfrm>
            <a:off x="395288" y="3933825"/>
            <a:ext cx="86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Franklin Gothic Book" pitchFamily="34" charset="0"/>
              </a:rPr>
              <a:t>Obr.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pí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272</TotalTime>
  <Words>323</Words>
  <Application>Microsoft Office PowerPoint</Application>
  <PresentationFormat>Předvádění na obrazovce (4:3)</PresentationFormat>
  <Paragraphs>104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Šablona návrhu</vt:lpstr>
      </vt:variant>
      <vt:variant>
        <vt:i4>9</vt:i4>
      </vt:variant>
      <vt:variant>
        <vt:lpstr>Nadpisy snímků</vt:lpstr>
      </vt:variant>
      <vt:variant>
        <vt:i4>20</vt:i4>
      </vt:variant>
    </vt:vector>
  </HeadingPairs>
  <TitlesOfParts>
    <vt:vector size="35" baseType="lpstr">
      <vt:lpstr>Franklin Gothic Book</vt:lpstr>
      <vt:lpstr>Arial</vt:lpstr>
      <vt:lpstr>Franklin Gothic Medium</vt:lpstr>
      <vt:lpstr>Wingdings 2</vt:lpstr>
      <vt:lpstr>Calibri</vt:lpstr>
      <vt:lpstr>Times New Roman</vt:lpstr>
      <vt:lpstr>Cesta</vt:lpstr>
      <vt:lpstr>Cesta</vt:lpstr>
      <vt:lpstr>Cesta</vt:lpstr>
      <vt:lpstr>Cesta</vt:lpstr>
      <vt:lpstr>Cesta</vt:lpstr>
      <vt:lpstr>Cesta</vt:lpstr>
      <vt:lpstr>Cesta</vt:lpstr>
      <vt:lpstr>Cesta</vt:lpstr>
      <vt:lpstr>Cesta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Základní škola Ústí nad Labem, Anežky České 702/17, příspěvková organizace   Číslo projektu: CZ.1.07/1.4.00/21.2887     Název projektu: „Učíme lépe a moderněji“  OP VK 1.4                   Výukový materiál</dc:title>
  <dc:creator>Roman Marschner</dc:creator>
  <cp:lastModifiedBy>JV</cp:lastModifiedBy>
  <cp:revision>34</cp:revision>
  <dcterms:created xsi:type="dcterms:W3CDTF">2012-05-24T06:57:51Z</dcterms:created>
  <dcterms:modified xsi:type="dcterms:W3CDTF">2020-06-05T07:40:56Z</dcterms:modified>
</cp:coreProperties>
</file>